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70" r:id="rId5"/>
    <p:sldId id="261" r:id="rId6"/>
    <p:sldId id="263" r:id="rId7"/>
    <p:sldId id="291" r:id="rId8"/>
    <p:sldId id="264" r:id="rId9"/>
    <p:sldId id="267" r:id="rId10"/>
    <p:sldId id="271" r:id="rId11"/>
    <p:sldId id="265" r:id="rId12"/>
    <p:sldId id="272" r:id="rId13"/>
    <p:sldId id="273" r:id="rId14"/>
    <p:sldId id="266" r:id="rId15"/>
    <p:sldId id="282" r:id="rId16"/>
    <p:sldId id="283" r:id="rId17"/>
    <p:sldId id="285" r:id="rId18"/>
    <p:sldId id="286" r:id="rId19"/>
    <p:sldId id="287" r:id="rId20"/>
    <p:sldId id="284" r:id="rId21"/>
    <p:sldId id="288" r:id="rId22"/>
    <p:sldId id="274" r:id="rId23"/>
    <p:sldId id="268" r:id="rId24"/>
    <p:sldId id="278" r:id="rId25"/>
    <p:sldId id="279" r:id="rId26"/>
    <p:sldId id="280" r:id="rId27"/>
    <p:sldId id="289" r:id="rId28"/>
    <p:sldId id="277" r:id="rId29"/>
    <p:sldId id="275" r:id="rId30"/>
    <p:sldId id="269" r:id="rId31"/>
    <p:sldId id="276" r:id="rId32"/>
    <p:sldId id="259" r:id="rId33"/>
    <p:sldId id="258" r:id="rId34"/>
    <p:sldId id="260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2"/>
  </p:normalViewPr>
  <p:slideViewPr>
    <p:cSldViewPr snapToGrid="0">
      <p:cViewPr>
        <p:scale>
          <a:sx n="97" d="100"/>
          <a:sy n="97" d="100"/>
        </p:scale>
        <p:origin x="-12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F383-B1BF-6D78-5B51-08CA60A4A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Breaking into industry with a non-STEM degree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BD76B-E528-52C6-5AFC-FBBA7EA82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LINGUISTS IN TECH: CLOSING THE SKILLS GAP (GENEVA, 21-22 APRIL)</a:t>
            </a:r>
          </a:p>
        </p:txBody>
      </p:sp>
    </p:spTree>
    <p:extLst>
      <p:ext uri="{BB962C8B-B14F-4D97-AF65-F5344CB8AC3E}">
        <p14:creationId xmlns:p14="http://schemas.microsoft.com/office/powerpoint/2010/main" val="114782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UNIVERSITY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3429000"/>
            <a:ext cx="8825659" cy="2720009"/>
          </a:xfrm>
        </p:spPr>
        <p:txBody>
          <a:bodyPr/>
          <a:lstStyle/>
          <a:p>
            <a:r>
              <a:rPr lang="en-US" dirty="0"/>
              <a:t>BA in Linguistics					MA Theoretical Linguistics</a:t>
            </a:r>
          </a:p>
          <a:p>
            <a:r>
              <a:rPr lang="en-US" dirty="0"/>
              <a:t>(Didactics)						(Creole grammar)</a:t>
            </a:r>
          </a:p>
          <a:p>
            <a:endParaRPr lang="en-US" dirty="0"/>
          </a:p>
          <a:p>
            <a:r>
              <a:rPr lang="en-US" dirty="0"/>
              <a:t>Immediate goals: Learn French and English well, work on topics you love.</a:t>
            </a:r>
          </a:p>
          <a:p>
            <a:r>
              <a:rPr lang="en-US" dirty="0"/>
              <a:t>Professional goals: NONE.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95FB503-BF82-BA80-0D54-31B58ADE58D8}"/>
              </a:ext>
            </a:extLst>
          </p:cNvPr>
          <p:cNvSpPr/>
          <p:nvPr/>
        </p:nvSpPr>
        <p:spPr>
          <a:xfrm>
            <a:off x="3043413" y="3759099"/>
            <a:ext cx="1699846" cy="5040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5E940A9A-4EAD-F8DE-CE6B-F864BF2F5E76}"/>
              </a:ext>
            </a:extLst>
          </p:cNvPr>
          <p:cNvSpPr/>
          <p:nvPr/>
        </p:nvSpPr>
        <p:spPr>
          <a:xfrm rot="10800000">
            <a:off x="781878" y="5921065"/>
            <a:ext cx="4161182" cy="8746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31FF9-E007-F006-AAC5-8CCCE4CCFD6A}"/>
              </a:ext>
            </a:extLst>
          </p:cNvPr>
          <p:cNvSpPr txBox="1"/>
          <p:nvPr/>
        </p:nvSpPr>
        <p:spPr>
          <a:xfrm>
            <a:off x="1086677" y="6035221"/>
            <a:ext cx="385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don’t have to have your whole life figured out in your 20s.</a:t>
            </a:r>
          </a:p>
        </p:txBody>
      </p:sp>
    </p:spTree>
    <p:extLst>
      <p:ext uri="{BB962C8B-B14F-4D97-AF65-F5344CB8AC3E}">
        <p14:creationId xmlns:p14="http://schemas.microsoft.com/office/powerpoint/2010/main" val="39507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LIFE AFTER GRADUATION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“Are you going to find a real job, now?!”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A2CA87A-7A5A-EF13-A2EF-FB07785057CF}"/>
              </a:ext>
            </a:extLst>
          </p:cNvPr>
          <p:cNvSpPr/>
          <p:nvPr/>
        </p:nvSpPr>
        <p:spPr>
          <a:xfrm>
            <a:off x="6503491" y="2436403"/>
            <a:ext cx="3827353" cy="16493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E4B40-867B-7D66-D2E4-D898EC4FCA0C}"/>
              </a:ext>
            </a:extLst>
          </p:cNvPr>
          <p:cNvSpPr txBox="1"/>
          <p:nvPr/>
        </p:nvSpPr>
        <p:spPr>
          <a:xfrm>
            <a:off x="7505582" y="313003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yet, no.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6C1A020-E95A-B6A4-549C-F3DCF25B2F70}"/>
              </a:ext>
            </a:extLst>
          </p:cNvPr>
          <p:cNvSpPr/>
          <p:nvPr/>
        </p:nvSpPr>
        <p:spPr>
          <a:xfrm rot="10800000">
            <a:off x="1148798" y="5333637"/>
            <a:ext cx="3458308" cy="12660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9ABAB-8E20-60F9-4A42-B66341DEB90A}"/>
              </a:ext>
            </a:extLst>
          </p:cNvPr>
          <p:cNvSpPr txBox="1"/>
          <p:nvPr/>
        </p:nvSpPr>
        <p:spPr>
          <a:xfrm>
            <a:off x="1632343" y="5794583"/>
            <a:ext cx="249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But I did try, though!</a:t>
            </a:r>
          </a:p>
        </p:txBody>
      </p:sp>
    </p:spTree>
    <p:extLst>
      <p:ext uri="{BB962C8B-B14F-4D97-AF65-F5344CB8AC3E}">
        <p14:creationId xmlns:p14="http://schemas.microsoft.com/office/powerpoint/2010/main" val="31641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1DCC-0D06-89D0-CED3-35C30ACC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LIFE AFTER GRADUATION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E2085-E729-0429-7828-1BE3BA0E7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299"/>
            <a:ext cx="8825659" cy="29512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		What (I thought) were my only professional choices back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Non-academic									PhD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teacher;		      								had to be fully funded;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translator;										had to be on Creoles.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proof-reader;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editor?</a:t>
            </a:r>
          </a:p>
          <a:p>
            <a:r>
              <a:rPr lang="en-US" dirty="0"/>
              <a:t>(but there’s so so much more!!!!)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70B9F5B-905B-372B-097D-027F2281BF5C}"/>
              </a:ext>
            </a:extLst>
          </p:cNvPr>
          <p:cNvSpPr/>
          <p:nvPr/>
        </p:nvSpPr>
        <p:spPr>
          <a:xfrm rot="10800000">
            <a:off x="2450124" y="4742706"/>
            <a:ext cx="644769" cy="527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992334D-76DA-62DC-3BB4-85D3B9E30747}"/>
              </a:ext>
            </a:extLst>
          </p:cNvPr>
          <p:cNvSpPr/>
          <p:nvPr/>
        </p:nvSpPr>
        <p:spPr>
          <a:xfrm rot="8120186">
            <a:off x="2596028" y="4016807"/>
            <a:ext cx="889718" cy="52753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7E4B02E-0524-2D18-8FFA-D03AE727566B}"/>
              </a:ext>
            </a:extLst>
          </p:cNvPr>
          <p:cNvSpPr/>
          <p:nvPr/>
        </p:nvSpPr>
        <p:spPr>
          <a:xfrm rot="2958008">
            <a:off x="5868987" y="4032421"/>
            <a:ext cx="889718" cy="52753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F3D1B-3BFA-A0F3-B25E-07819CD7D5D6}"/>
              </a:ext>
            </a:extLst>
          </p:cNvPr>
          <p:cNvSpPr txBox="1"/>
          <p:nvPr/>
        </p:nvSpPr>
        <p:spPr>
          <a:xfrm>
            <a:off x="6330004" y="48475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99B83-46A7-9DCC-A602-A4046BD12513}"/>
              </a:ext>
            </a:extLst>
          </p:cNvPr>
          <p:cNvSpPr txBox="1"/>
          <p:nvPr/>
        </p:nvSpPr>
        <p:spPr>
          <a:xfrm>
            <a:off x="6330004" y="5229216"/>
            <a:ext cx="49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3EBA1-83DF-5344-F235-E3814C9039C5}"/>
              </a:ext>
            </a:extLst>
          </p:cNvPr>
          <p:cNvSpPr txBox="1"/>
          <p:nvPr/>
        </p:nvSpPr>
        <p:spPr>
          <a:xfrm>
            <a:off x="3094893" y="4805458"/>
            <a:ext cx="191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(of English)</a:t>
            </a:r>
          </a:p>
        </p:txBody>
      </p:sp>
    </p:spTree>
    <p:extLst>
      <p:ext uri="{BB962C8B-B14F-4D97-AF65-F5344CB8AC3E}">
        <p14:creationId xmlns:p14="http://schemas.microsoft.com/office/powerpoint/2010/main" val="30798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963DD-9208-AB72-B88A-3A9F8567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8" y="1063416"/>
            <a:ext cx="8831816" cy="1902521"/>
          </a:xfrm>
        </p:spPr>
        <p:txBody>
          <a:bodyPr/>
          <a:lstStyle/>
          <a:p>
            <a:r>
              <a:rPr lang="en-US" dirty="0"/>
              <a:t>2. LIFE AFTER GRADUATION</a:t>
            </a:r>
            <a:br>
              <a:rPr lang="en-US" dirty="0"/>
            </a:br>
            <a:r>
              <a:rPr lang="en-US" dirty="0"/>
              <a:t>           (looking back)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145A7-8FC4-2A31-BFB5-2F18FCF4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 main mistakes: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Lack of flexibility (Doctorate in Cambridge)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Common misconception that graduation = end of studies				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260932A-0722-1FBC-F160-D821A6EB8485}"/>
              </a:ext>
            </a:extLst>
          </p:cNvPr>
          <p:cNvSpPr/>
          <p:nvPr/>
        </p:nvSpPr>
        <p:spPr>
          <a:xfrm>
            <a:off x="6510584" y="2801815"/>
            <a:ext cx="3341077" cy="196947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C0124-3D73-1660-115C-104A1B1F4705}"/>
              </a:ext>
            </a:extLst>
          </p:cNvPr>
          <p:cNvSpPr txBox="1"/>
          <p:nvPr/>
        </p:nvSpPr>
        <p:spPr>
          <a:xfrm>
            <a:off x="6709876" y="3324888"/>
            <a:ext cx="294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Being done with school doesn’t mean you’re job worthy/ready.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4640937-A987-1166-84FB-A7D9E40C1FDB}"/>
              </a:ext>
            </a:extLst>
          </p:cNvPr>
          <p:cNvSpPr/>
          <p:nvPr/>
        </p:nvSpPr>
        <p:spPr>
          <a:xfrm rot="10800000">
            <a:off x="3915508" y="5655441"/>
            <a:ext cx="3751384" cy="85578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08F22-789A-9FFA-DFAC-A7B811D06FF4}"/>
              </a:ext>
            </a:extLst>
          </p:cNvPr>
          <p:cNvSpPr txBox="1"/>
          <p:nvPr/>
        </p:nvSpPr>
        <p:spPr>
          <a:xfrm>
            <a:off x="4501662" y="5794584"/>
            <a:ext cx="296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Up skilling/specializing is always a smart move!</a:t>
            </a:r>
          </a:p>
        </p:txBody>
      </p:sp>
    </p:spTree>
    <p:extLst>
      <p:ext uri="{BB962C8B-B14F-4D97-AF65-F5344CB8AC3E}">
        <p14:creationId xmlns:p14="http://schemas.microsoft.com/office/powerpoint/2010/main" val="35682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LIFE AFTER A PHD: ACADEMIA 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PhD in Theoretical Linguistics (Northern Italian interrogative syntax)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 stayed in academic research (I liked it + I thought that was my only choice)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Blessed with 2 consecutive SNSF scholarships to work at the University of Cambridge</a:t>
            </a:r>
          </a:p>
        </p:txBody>
      </p:sp>
    </p:spTree>
    <p:extLst>
      <p:ext uri="{BB962C8B-B14F-4D97-AF65-F5344CB8AC3E}">
        <p14:creationId xmlns:p14="http://schemas.microsoft.com/office/powerpoint/2010/main" val="11928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LIFE AFTER A PHD: ACADEMIA 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Precarity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Lack of roots (international mobility)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Overwhelming competition (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600</a:t>
            </a:r>
            <a:r>
              <a:rPr lang="en-US" dirty="0"/>
              <a:t>)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DD9E863-3C90-6951-7A6D-2B0D1B06DE6C}"/>
              </a:ext>
            </a:extLst>
          </p:cNvPr>
          <p:cNvSpPr/>
          <p:nvPr/>
        </p:nvSpPr>
        <p:spPr>
          <a:xfrm rot="10800000">
            <a:off x="2778370" y="5398476"/>
            <a:ext cx="3012830" cy="6213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D17F8-CBEF-26C9-B912-FA3C308C576E}"/>
              </a:ext>
            </a:extLst>
          </p:cNvPr>
          <p:cNvSpPr txBox="1"/>
          <p:nvPr/>
        </p:nvSpPr>
        <p:spPr>
          <a:xfrm>
            <a:off x="3141784" y="5524472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Huge turning point</a:t>
            </a:r>
          </a:p>
        </p:txBody>
      </p:sp>
    </p:spTree>
    <p:extLst>
      <p:ext uri="{BB962C8B-B14F-4D97-AF65-F5344CB8AC3E}">
        <p14:creationId xmlns:p14="http://schemas.microsoft.com/office/powerpoint/2010/main" val="10629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LIFE AFTER A PHD: INDUSTRY 😍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“In Data Science, we do so much text mining and text analytics it would just make sense to have linguists in the role, why don’t you give that a try” </a:t>
            </a:r>
          </a:p>
          <a:p>
            <a:r>
              <a:rPr lang="en-US" dirty="0"/>
              <a:t>								(Marco De </a:t>
            </a:r>
            <a:r>
              <a:rPr lang="en-US" dirty="0" err="1"/>
              <a:t>Ieso</a:t>
            </a:r>
            <a:r>
              <a:rPr lang="en-US" dirty="0"/>
              <a:t>, Senior Data Scientist @ IBM)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EFFDEA71-B6B9-A1B2-3B0C-B14372877980}"/>
              </a:ext>
            </a:extLst>
          </p:cNvPr>
          <p:cNvSpPr/>
          <p:nvPr/>
        </p:nvSpPr>
        <p:spPr>
          <a:xfrm>
            <a:off x="7076661" y="2436403"/>
            <a:ext cx="3803374" cy="143123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 is so cool!</a:t>
            </a:r>
          </a:p>
          <a:p>
            <a:pPr algn="ctr"/>
            <a:r>
              <a:rPr lang="en-US" dirty="0"/>
              <a:t>Why not give it a try?</a:t>
            </a:r>
          </a:p>
        </p:txBody>
      </p:sp>
    </p:spTree>
    <p:extLst>
      <p:ext uri="{BB962C8B-B14F-4D97-AF65-F5344CB8AC3E}">
        <p14:creationId xmlns:p14="http://schemas.microsoft.com/office/powerpoint/2010/main" val="8483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LIFE AFTER A PHD: UP SKILLING 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Identification of my skill gaps (applies to me, you, STEM graduates)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Retraining (Nanodegree @ Udacity + Bootcamp in ML)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Experience (Open Source co-operations at </a:t>
            </a:r>
            <a:r>
              <a:rPr lang="en-US" dirty="0" err="1"/>
              <a:t>Omdena</a:t>
            </a:r>
            <a:r>
              <a:rPr lang="en-US" dirty="0"/>
              <a:t>, Stability AI etc.)</a:t>
            </a:r>
          </a:p>
        </p:txBody>
      </p:sp>
    </p:spTree>
    <p:extLst>
      <p:ext uri="{BB962C8B-B14F-4D97-AF65-F5344CB8AC3E}">
        <p14:creationId xmlns:p14="http://schemas.microsoft.com/office/powerpoint/2010/main" val="41915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LIFE AFTER A PHD: UP SKILLING 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9779D7C-99C1-1C17-B1F4-6C1A48FC4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5" y="2351118"/>
            <a:ext cx="7772400" cy="2155763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FF7C904E-443B-1D4D-F1FB-9E980CA33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502" y="4674529"/>
            <a:ext cx="7772400" cy="1336200"/>
          </a:xfrm>
          <a:prstGeom prst="rect">
            <a:avLst/>
          </a:prstGeom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43622A7-DB5C-D9EE-36D9-552725B218CB}"/>
              </a:ext>
            </a:extLst>
          </p:cNvPr>
          <p:cNvSpPr/>
          <p:nvPr/>
        </p:nvSpPr>
        <p:spPr>
          <a:xfrm>
            <a:off x="8494643" y="3803374"/>
            <a:ext cx="2888974" cy="87115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!!! Imposter syndrome alert !!!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13EFC3A0-639D-E084-6DE9-39217E91EC50}"/>
              </a:ext>
            </a:extLst>
          </p:cNvPr>
          <p:cNvSpPr/>
          <p:nvPr/>
        </p:nvSpPr>
        <p:spPr>
          <a:xfrm rot="10800000">
            <a:off x="6601216" y="5341418"/>
            <a:ext cx="4533572" cy="100716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38DB1A-59E3-A524-0ED1-3C25126CC0C7}"/>
              </a:ext>
            </a:extLst>
          </p:cNvPr>
          <p:cNvSpPr txBox="1"/>
          <p:nvPr/>
        </p:nvSpPr>
        <p:spPr>
          <a:xfrm>
            <a:off x="6698959" y="5521835"/>
            <a:ext cx="443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Are people going to want a non-STEM</a:t>
            </a:r>
          </a:p>
          <a:p>
            <a:r>
              <a:rPr lang="en-US" dirty="0">
                <a:solidFill>
                  <a:schemeClr val="bg1"/>
                </a:solidFill>
              </a:rPr>
              <a:t>Graduate in a technical role?</a:t>
            </a:r>
          </a:p>
        </p:txBody>
      </p:sp>
    </p:spTree>
    <p:extLst>
      <p:ext uri="{BB962C8B-B14F-4D97-AF65-F5344CB8AC3E}">
        <p14:creationId xmlns:p14="http://schemas.microsoft.com/office/powerpoint/2010/main" val="23312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7" y="1063417"/>
            <a:ext cx="9554371" cy="1372986"/>
          </a:xfrm>
        </p:spPr>
        <p:txBody>
          <a:bodyPr/>
          <a:lstStyle/>
          <a:p>
            <a:r>
              <a:rPr lang="en-US" dirty="0"/>
              <a:t>3. LIFE AFTER A PHD</a:t>
            </a:r>
            <a:br>
              <a:rPr lang="en-US" dirty="0"/>
            </a:br>
            <a:r>
              <a:rPr lang="en-US" dirty="0"/>
              <a:t>RECEPTION OF MY UNUSUAL PROFILE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People were thrilled to see a linguist wanting to break into DS/NLP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My experience in academic research was highly appreciated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No one was treating me like a junior (but you will, if you’re a fresh graduate)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Job opportunities came at me more than I had to look for them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F383-B1BF-6D78-5B51-08CA60A4A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“Pour faire quoi après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/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BD76B-E528-52C6-5AFC-FBBA7EA82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LINGUISTS IN TECH: CLOSING THE SKILLS GAP (GENEVA, 21-22 APRIL)</a:t>
            </a:r>
          </a:p>
        </p:txBody>
      </p:sp>
    </p:spTree>
    <p:extLst>
      <p:ext uri="{BB962C8B-B14F-4D97-AF65-F5344CB8AC3E}">
        <p14:creationId xmlns:p14="http://schemas.microsoft.com/office/powerpoint/2010/main" val="2283178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7" y="1063417"/>
            <a:ext cx="9612987" cy="1372986"/>
          </a:xfrm>
        </p:spPr>
        <p:txBody>
          <a:bodyPr/>
          <a:lstStyle/>
          <a:p>
            <a:r>
              <a:rPr lang="en-US" dirty="0"/>
              <a:t>3. LIFE AFTER A PHD: THE JOB OFFER 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31253D-9AB5-419D-A77F-07CAEAECB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7" t="3017" r="3600" b="51233"/>
          <a:stretch/>
        </p:blipFill>
        <p:spPr>
          <a:xfrm>
            <a:off x="422207" y="3429000"/>
            <a:ext cx="4757580" cy="2696029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674437-1AB8-8EA9-6707-ADC36DE65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93" y="2059398"/>
            <a:ext cx="63881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7" y="1063417"/>
            <a:ext cx="9612987" cy="1372986"/>
          </a:xfrm>
        </p:spPr>
        <p:txBody>
          <a:bodyPr/>
          <a:lstStyle/>
          <a:p>
            <a:r>
              <a:rPr lang="en-US" dirty="0"/>
              <a:t>3. LIFE AFTER A PHD: MY JOB AT FIVE9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004457"/>
            <a:ext cx="8825659" cy="4005943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Creation of IVAs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My role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Analysis of conversational workflows to help them shape and improve the product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Research to help them improve their voice offer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What I like about it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Permanent and well paid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Combination of my knowledge of linguistics, research skills, and the tools I learnt when upskilling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I feel trusted and valued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The career growth opportunities are endless</a:t>
            </a:r>
          </a:p>
        </p:txBody>
      </p:sp>
    </p:spTree>
    <p:extLst>
      <p:ext uri="{BB962C8B-B14F-4D97-AF65-F5344CB8AC3E}">
        <p14:creationId xmlns:p14="http://schemas.microsoft.com/office/powerpoint/2010/main" val="3743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76554"/>
            <a:ext cx="8831816" cy="2365583"/>
          </a:xfrm>
        </p:spPr>
        <p:txBody>
          <a:bodyPr/>
          <a:lstStyle/>
          <a:p>
            <a:r>
              <a:rPr lang="en-US" dirty="0"/>
              <a:t>3. LIFE AFTER A PHD</a:t>
            </a:r>
            <a:br>
              <a:rPr lang="en-US" dirty="0"/>
            </a:br>
            <a:r>
              <a:rPr lang="en-US" dirty="0"/>
              <a:t>    (looking back)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Big misconception</a:t>
            </a:r>
            <a:r>
              <a:rPr lang="en-US" dirty="0"/>
              <a:t>: As someone who holds a doctorate in a non-STEM discipline, academia is your only choice.</a:t>
            </a:r>
          </a:p>
          <a:p>
            <a:endParaRPr lang="en-US" dirty="0"/>
          </a:p>
          <a:p>
            <a:r>
              <a:rPr lang="en-US" dirty="0"/>
              <a:t>“No one wants to hire people with PhDs because they cost more while lacking work experience” (literally everyone)</a:t>
            </a:r>
          </a:p>
          <a:p>
            <a:endParaRPr lang="en-US" dirty="0"/>
          </a:p>
          <a:p>
            <a:r>
              <a:rPr lang="en-US" dirty="0"/>
              <a:t>“No one wants to hire people with PhDs who are not able to show proactivity and readiness to learn and adapt to a different industry”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F38E448-ECD2-08A1-0493-758F810CD783}"/>
              </a:ext>
            </a:extLst>
          </p:cNvPr>
          <p:cNvSpPr/>
          <p:nvPr/>
        </p:nvSpPr>
        <p:spPr>
          <a:xfrm rot="10800000">
            <a:off x="7010400" y="5920153"/>
            <a:ext cx="3751384" cy="78544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20465-0AE0-0C30-9087-DB4FDC2B9C10}"/>
              </a:ext>
            </a:extLst>
          </p:cNvPr>
          <p:cNvSpPr txBox="1"/>
          <p:nvPr/>
        </p:nvSpPr>
        <p:spPr>
          <a:xfrm>
            <a:off x="7561385" y="5989710"/>
            <a:ext cx="296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Up skilling/specializing is always a smart move!</a:t>
            </a:r>
          </a:p>
        </p:txBody>
      </p: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B68D95F5-FAEF-10EE-F178-600147BA3B92}"/>
              </a:ext>
            </a:extLst>
          </p:cNvPr>
          <p:cNvSpPr/>
          <p:nvPr/>
        </p:nvSpPr>
        <p:spPr>
          <a:xfrm>
            <a:off x="4595446" y="4084027"/>
            <a:ext cx="1406770" cy="123825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7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1CFF-8E25-4CFD-0C0A-7E0C29DCC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 skilling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C2378-1B59-79E8-2FFB-FC09984B4E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the </a:t>
            </a:r>
            <a:r>
              <a:rPr lang="en-US" dirty="0" err="1"/>
              <a:t>whens</a:t>
            </a:r>
            <a:r>
              <a:rPr lang="en-US" dirty="0"/>
              <a:t> and </a:t>
            </a:r>
            <a:r>
              <a:rPr lang="en-US" dirty="0" err="1"/>
              <a:t>hows</a:t>
            </a:r>
            <a:r>
              <a:rPr lang="en-US" dirty="0"/>
              <a:t> and whys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7D4A71F-2828-451E-899B-D3AC79CB7C96}"/>
              </a:ext>
            </a:extLst>
          </p:cNvPr>
          <p:cNvSpPr/>
          <p:nvPr/>
        </p:nvSpPr>
        <p:spPr>
          <a:xfrm>
            <a:off x="2872154" y="1500553"/>
            <a:ext cx="4712677" cy="212187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0DE65-2472-D5A4-833B-41A738DCE72A}"/>
              </a:ext>
            </a:extLst>
          </p:cNvPr>
          <p:cNvSpPr txBox="1"/>
          <p:nvPr/>
        </p:nvSpPr>
        <p:spPr>
          <a:xfrm>
            <a:off x="3165230" y="1961326"/>
            <a:ext cx="4126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I’ll discuss technical roles here, but most claims apply to all possible roles (project management, human resources, etc.)</a:t>
            </a:r>
          </a:p>
        </p:txBody>
      </p:sp>
    </p:spTree>
    <p:extLst>
      <p:ext uri="{BB962C8B-B14F-4D97-AF65-F5344CB8AC3E}">
        <p14:creationId xmlns:p14="http://schemas.microsoft.com/office/powerpoint/2010/main" val="41717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9DF2-0A99-B26F-A0C7-D06D0880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up skill?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7355E-3DB6-0D48-C728-21FA7806D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30099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Regardless of your field of studies, university will have equipped you with a solid knowledge base, but little practice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Some roles you’ll compete for in 5 years are not even being offered as Uni degrees now (when I studied: Data Science, Data Engineering, AI Ethics…)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job market is insanely competitive – practical skills will make you one of the most attractive candidates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Demonstrates a pro-active mindset (highly valued!)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Will allow you to compete for higher paying roles (personal: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200%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121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9DF2-0A99-B26F-A0C7-D06D0880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I up skill?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7355E-3DB6-0D48-C728-21FA7806D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earlier the better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While you’re still studying (dedicate 20% of your time to up skilling – over 2/3 years this will make a HUGE impact)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While you do an internship (low paying jobs are worth more in your CV than career gaps!)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Depends on your personal situation (Do you need to work to finance your studies? Do you have dependents?)</a:t>
            </a:r>
          </a:p>
        </p:txBody>
      </p:sp>
    </p:spTree>
    <p:extLst>
      <p:ext uri="{BB962C8B-B14F-4D97-AF65-F5344CB8AC3E}">
        <p14:creationId xmlns:p14="http://schemas.microsoft.com/office/powerpoint/2010/main" val="34488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9DF2-0A99-B26F-A0C7-D06D0880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up skill?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7355E-3DB6-0D48-C728-21FA7806D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Identify the job you want (within reasonable means)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Research the job you want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Address most technical gaps (skills, certifications, experience)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Acquire hands-on experience (personal projects, bootcamps, open source co-operations)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E60A911-8C0B-E40F-E21E-8C8871333A8B}"/>
              </a:ext>
            </a:extLst>
          </p:cNvPr>
          <p:cNvSpPr/>
          <p:nvPr/>
        </p:nvSpPr>
        <p:spPr>
          <a:xfrm rot="10800000">
            <a:off x="1179387" y="5794583"/>
            <a:ext cx="2450060" cy="76399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D40FC-41E1-1F48-0228-1C3E15194CB1}"/>
              </a:ext>
            </a:extLst>
          </p:cNvPr>
          <p:cNvSpPr txBox="1"/>
          <p:nvPr/>
        </p:nvSpPr>
        <p:spPr>
          <a:xfrm>
            <a:off x="1254369" y="6019800"/>
            <a:ext cx="33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It’s never too early!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80FB4B4-7CE6-3227-2F7F-575AB5BA199C}"/>
              </a:ext>
            </a:extLst>
          </p:cNvPr>
          <p:cNvSpPr/>
          <p:nvPr/>
        </p:nvSpPr>
        <p:spPr>
          <a:xfrm rot="18652187">
            <a:off x="4177189" y="3292622"/>
            <a:ext cx="2804329" cy="398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E83E27C-2F99-6829-39F5-3565A77054E8}"/>
              </a:ext>
            </a:extLst>
          </p:cNvPr>
          <p:cNvSpPr/>
          <p:nvPr/>
        </p:nvSpPr>
        <p:spPr>
          <a:xfrm rot="10800000">
            <a:off x="4958795" y="5533982"/>
            <a:ext cx="4876865" cy="11159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3E315-8CAB-254F-C81F-4A3642C6A1CE}"/>
              </a:ext>
            </a:extLst>
          </p:cNvPr>
          <p:cNvSpPr txBox="1"/>
          <p:nvPr/>
        </p:nvSpPr>
        <p:spPr>
          <a:xfrm>
            <a:off x="5167432" y="5652835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 a junior aspiring for a technical role, you’ll almost certainly go through rounds and rounds of technical interviews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E5F079-E149-69BB-F654-E33D18F01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432" y="194437"/>
            <a:ext cx="6426200" cy="66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CA9B0F-3836-3421-1DF0-03DC96DEC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795" y="916584"/>
            <a:ext cx="6731000" cy="635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DDA07F-A479-9245-3209-1DA76540A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945" y="1639045"/>
            <a:ext cx="7124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experience will boost your CV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DDFBE3B-AD63-B0EC-5092-0E7974A46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0" t="-2196" r="-2790" b="50344"/>
          <a:stretch/>
        </p:blipFill>
        <p:spPr>
          <a:xfrm>
            <a:off x="261256" y="3104152"/>
            <a:ext cx="6073283" cy="3556000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693FAE-5997-2378-4FE3-D6ED356A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33"/>
          <a:stretch/>
        </p:blipFill>
        <p:spPr>
          <a:xfrm>
            <a:off x="5976731" y="3314700"/>
            <a:ext cx="6096000" cy="35433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7792DB9-D01E-037F-BA21-1D40149B4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678" y="2234202"/>
            <a:ext cx="6819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1CFF-8E25-4CFD-0C0A-7E0C29DCC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two cents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C2378-1B59-79E8-2FFB-FC09984B4E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navigate UNI AND WORK as a young person</a:t>
            </a:r>
          </a:p>
        </p:txBody>
      </p:sp>
    </p:spTree>
    <p:extLst>
      <p:ext uri="{BB962C8B-B14F-4D97-AF65-F5344CB8AC3E}">
        <p14:creationId xmlns:p14="http://schemas.microsoft.com/office/powerpoint/2010/main" val="845037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7F0-E457-084C-444E-E3D43522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Uni </a:t>
            </a:r>
            <a:br>
              <a:rPr lang="en-US" dirty="0"/>
            </a:br>
            <a:r>
              <a:rPr lang="en-US" dirty="0"/>
              <a:t>   (and stay sane)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A4F5C-C2F5-17DC-B2FE-1295C908E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3141786"/>
            <a:ext cx="8825659" cy="361070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Study what you like, not what people think is useful/sexy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Market trends change quickly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You don’t need a degree in X to work in X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If you want to do a PhD, do a PhD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A PhD will make you an attractive candidate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Your unique skillset will be highly valued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Yes, you’ll be paid more (and that’s a good thing!)</a:t>
            </a:r>
          </a:p>
        </p:txBody>
      </p:sp>
    </p:spTree>
    <p:extLst>
      <p:ext uri="{BB962C8B-B14F-4D97-AF65-F5344CB8AC3E}">
        <p14:creationId xmlns:p14="http://schemas.microsoft.com/office/powerpoint/2010/main" val="33563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C048-6F22-DFB5-E696-F936224C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”I’m hoping to marry a millionaire”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C2C40-B3AA-9436-1C37-A61A9006C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kumimoji="0" lang="en-US" b="0" i="0" u="none" strike="noStrike" kern="1200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(But was I really?!)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5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7F0-E457-084C-444E-E3D43522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your early professional years (and stay sane)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A4F5C-C2F5-17DC-B2FE-1295C908E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299"/>
            <a:ext cx="8825659" cy="3068515"/>
          </a:xfrm>
        </p:spPr>
        <p:txBody>
          <a:bodyPr/>
          <a:lstStyle/>
          <a:p>
            <a:r>
              <a:rPr lang="en-US" dirty="0"/>
              <a:t>						get a degree</a:t>
            </a:r>
          </a:p>
          <a:p>
            <a:r>
              <a:rPr lang="en-US" dirty="0"/>
              <a:t>											</a:t>
            </a:r>
          </a:p>
          <a:p>
            <a:r>
              <a:rPr lang="en-US" dirty="0"/>
              <a:t>												up skill</a:t>
            </a:r>
          </a:p>
          <a:p>
            <a:r>
              <a:rPr lang="en-US" dirty="0"/>
              <a:t>					network	</a:t>
            </a:r>
          </a:p>
          <a:p>
            <a:endParaRPr lang="en-US" dirty="0"/>
          </a:p>
          <a:p>
            <a:r>
              <a:rPr lang="en-US" dirty="0"/>
              <a:t>							     research the market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964303-0DEE-9D18-CE1E-2098982ADBC6}"/>
              </a:ext>
            </a:extLst>
          </p:cNvPr>
          <p:cNvSpPr/>
          <p:nvPr/>
        </p:nvSpPr>
        <p:spPr>
          <a:xfrm>
            <a:off x="3387969" y="3429000"/>
            <a:ext cx="4349262" cy="31828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8817A1A-214B-48B1-BA27-F04966E3A184}"/>
              </a:ext>
            </a:extLst>
          </p:cNvPr>
          <p:cNvSpPr/>
          <p:nvPr/>
        </p:nvSpPr>
        <p:spPr>
          <a:xfrm>
            <a:off x="3387969" y="2436403"/>
            <a:ext cx="3001107" cy="13853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Constitutes your knowledge base, will probably determine the field you work in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BCFEA3D-3DC4-30AE-B286-470941BA1A23}"/>
              </a:ext>
            </a:extLst>
          </p:cNvPr>
          <p:cNvSpPr/>
          <p:nvPr/>
        </p:nvSpPr>
        <p:spPr>
          <a:xfrm>
            <a:off x="6359770" y="3809389"/>
            <a:ext cx="2754922" cy="8095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Makes you attractive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AF62439-4FDA-F71D-9959-FB16A98C99A5}"/>
              </a:ext>
            </a:extLst>
          </p:cNvPr>
          <p:cNvSpPr/>
          <p:nvPr/>
        </p:nvSpPr>
        <p:spPr>
          <a:xfrm>
            <a:off x="5761893" y="5040968"/>
            <a:ext cx="2754922" cy="8095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Makes you less naive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C7B6D92-5634-1D37-781A-5E5607AAC2C3}"/>
              </a:ext>
            </a:extLst>
          </p:cNvPr>
          <p:cNvSpPr/>
          <p:nvPr/>
        </p:nvSpPr>
        <p:spPr>
          <a:xfrm rot="10800000">
            <a:off x="1175354" y="5556737"/>
            <a:ext cx="3470032" cy="8088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69F37-027F-8B61-E4CD-741B4F08EE0D}"/>
              </a:ext>
            </a:extLst>
          </p:cNvPr>
          <p:cNvSpPr txBox="1"/>
          <p:nvPr/>
        </p:nvSpPr>
        <p:spPr>
          <a:xfrm>
            <a:off x="1195754" y="5648179"/>
            <a:ext cx="34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is where opportunities come from</a:t>
            </a:r>
          </a:p>
        </p:txBody>
      </p:sp>
    </p:spTree>
    <p:extLst>
      <p:ext uri="{BB962C8B-B14F-4D97-AF65-F5344CB8AC3E}">
        <p14:creationId xmlns:p14="http://schemas.microsoft.com/office/powerpoint/2010/main" val="15088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7F0-E457-084C-444E-E3D43522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your early professional years (and stay sane)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A4F5C-C2F5-17DC-B2FE-1295C908E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3141786"/>
            <a:ext cx="8825659" cy="361070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Don`t you ever think that holding a degree makes you job ready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Upskill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Acquire hands-on experience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Build a presence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Identify a field you want to work in / dream job (but stay flexible!)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Stay humble, but know your worth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Research your market value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Be ready to discuss the unique set of skills that makes you a great candidate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Be patient, you’ll have that dream job sooner or later</a:t>
            </a:r>
          </a:p>
        </p:txBody>
      </p:sp>
    </p:spTree>
    <p:extLst>
      <p:ext uri="{BB962C8B-B14F-4D97-AF65-F5344CB8AC3E}">
        <p14:creationId xmlns:p14="http://schemas.microsoft.com/office/powerpoint/2010/main" val="1047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F383-B1BF-6D78-5B51-08CA60A4A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invitees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BD76B-E528-52C6-5AFC-FBBA7EA82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LINGUISTS IN TECH: CLOSING THE SKILLS GAP (GENEVA, 21-22 APRIL)</a:t>
            </a:r>
          </a:p>
        </p:txBody>
      </p:sp>
    </p:spTree>
    <p:extLst>
      <p:ext uri="{BB962C8B-B14F-4D97-AF65-F5344CB8AC3E}">
        <p14:creationId xmlns:p14="http://schemas.microsoft.com/office/powerpoint/2010/main" val="1799876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8B59-CD56-70D2-D679-EDB0C28A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theoretical linguistics to ML engineering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8FC9DA-825C-0B19-AA67-653703272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8713" y="4541615"/>
            <a:ext cx="3270739" cy="576263"/>
          </a:xfrm>
        </p:spPr>
        <p:txBody>
          <a:bodyPr/>
          <a:lstStyle/>
          <a:p>
            <a:r>
              <a:rPr lang="en-US" sz="2000" dirty="0"/>
              <a:t>Aleksandra </a:t>
            </a:r>
            <a:r>
              <a:rPr lang="en-US" sz="2000" dirty="0" err="1"/>
              <a:t>Verkauteren</a:t>
            </a:r>
            <a:endParaRPr lang="en-US" sz="2000" dirty="0"/>
          </a:p>
        </p:txBody>
      </p:sp>
      <p:pic>
        <p:nvPicPr>
          <p:cNvPr id="15" name="Picture Placeholder 14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3D6A9818-D4D4-BAE6-250B-089649A34175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/>
          <a:srcRect l="-36283" t="-2965" r="-36283" b="852"/>
          <a:stretch/>
        </p:blipFill>
        <p:spPr>
          <a:xfrm>
            <a:off x="4748462" y="2603500"/>
            <a:ext cx="2691243" cy="159151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10FDAC-778E-3270-36FE-4536882021B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-apple-system"/>
              </a:rPr>
              <a:t>Senior Machine Learning Engineer and Head of NLP @ </a:t>
            </a:r>
            <a:r>
              <a:rPr lang="en-GB" b="0" i="0" dirty="0" err="1">
                <a:effectLst/>
                <a:latin typeface="-apple-system"/>
              </a:rPr>
              <a:t>Metamaze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8590DC-B14F-F05F-3909-F5DA4FCAF736}"/>
              </a:ext>
            </a:extLst>
          </p:cNvPr>
          <p:cNvSpPr txBox="1"/>
          <p:nvPr/>
        </p:nvSpPr>
        <p:spPr>
          <a:xfrm>
            <a:off x="304800" y="6295292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 April 2023, 1:30pm</a:t>
            </a:r>
          </a:p>
        </p:txBody>
      </p:sp>
    </p:spTree>
    <p:extLst>
      <p:ext uri="{BB962C8B-B14F-4D97-AF65-F5344CB8AC3E}">
        <p14:creationId xmlns:p14="http://schemas.microsoft.com/office/powerpoint/2010/main" val="2465399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5475-1025-EEA9-7712-D45D5BB8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it take to work in tech today?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B7583-3450-AEEE-38A5-BBC489F6B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Janine </a:t>
            </a:r>
            <a:r>
              <a:rPr lang="en-US" sz="2000" dirty="0" err="1"/>
              <a:t>Aeberard</a:t>
            </a:r>
            <a:endParaRPr lang="en-US" sz="2000" dirty="0"/>
          </a:p>
        </p:txBody>
      </p:sp>
      <p:pic>
        <p:nvPicPr>
          <p:cNvPr id="15" name="Picture Placeholder 1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EFAC685-E30E-0D0F-3478-965289591F6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/>
          <a:srcRect l="-37317" t="-2260" r="-37233" b="-1029"/>
          <a:stretch/>
        </p:blipFill>
        <p:spPr>
          <a:xfrm>
            <a:off x="1333894" y="2603500"/>
            <a:ext cx="2691242" cy="163153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B13B5-3C15-D4AF-508D-339FE20C3549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-apple-system"/>
              </a:rPr>
              <a:t>Linguistic Director @ </a:t>
            </a:r>
            <a:r>
              <a:rPr lang="en-GB" b="0" i="0" dirty="0" err="1">
                <a:effectLst/>
                <a:latin typeface="-apple-system"/>
              </a:rPr>
              <a:t>Textshuttle</a:t>
            </a:r>
            <a:endParaRPr lang="en-GB" b="0" i="0" dirty="0"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4D5E45-A7FB-330B-EF8C-E35B8E883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 err="1"/>
              <a:t>Effi</a:t>
            </a:r>
            <a:r>
              <a:rPr lang="en-US" sz="2000" dirty="0"/>
              <a:t> </a:t>
            </a:r>
            <a:r>
              <a:rPr lang="en-US" sz="2000" dirty="0" err="1"/>
              <a:t>Georgala</a:t>
            </a:r>
            <a:endParaRPr lang="en-US" sz="2000" dirty="0"/>
          </a:p>
        </p:txBody>
      </p:sp>
      <p:pic>
        <p:nvPicPr>
          <p:cNvPr id="17" name="Picture Placeholder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9AE81AB-35AA-466D-35BF-17E10E607396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/>
          <a:srcRect l="-35555" t="-626" r="-35555" b="-626"/>
          <a:stretch/>
        </p:blipFill>
        <p:spPr>
          <a:xfrm>
            <a:off x="4748462" y="2603500"/>
            <a:ext cx="2691243" cy="159151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FFAA7D-DDE6-8302-5154-2C6BB713EE71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-apple-system"/>
              </a:rPr>
              <a:t>Manager II NLP Research @ Nuance Communications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24857F-9650-DDB9-7F0C-2EA715FEF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err="1"/>
              <a:t>Lonneke</a:t>
            </a:r>
            <a:r>
              <a:rPr lang="en-US" sz="2000" dirty="0"/>
              <a:t> van der </a:t>
            </a:r>
            <a:r>
              <a:rPr lang="en-US" sz="2000" dirty="0" err="1"/>
              <a:t>Plas</a:t>
            </a:r>
            <a:endParaRPr lang="en-US" sz="2000" dirty="0"/>
          </a:p>
        </p:txBody>
      </p:sp>
      <p:pic>
        <p:nvPicPr>
          <p:cNvPr id="19" name="Picture Placeholder 18" descr="A picture containing person, outdoor, smiling, posing&#10;&#10;Description automatically generated">
            <a:extLst>
              <a:ext uri="{FF2B5EF4-FFF2-40B4-BE49-F238E27FC236}">
                <a16:creationId xmlns:a16="http://schemas.microsoft.com/office/drawing/2014/main" id="{848AA34C-CEB2-5C0A-AAE0-7DF5E54B3E67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/>
          <a:srcRect l="-34475" t="-1256" r="-34515" b="1258"/>
          <a:stretch/>
        </p:blipFill>
        <p:spPr>
          <a:xfrm>
            <a:off x="8163031" y="2603500"/>
            <a:ext cx="2691242" cy="159151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1D16F0-6DC9-E2C2-BE41-D8DB4C0CCCE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-apple-system"/>
              </a:rPr>
              <a:t>Group Leader @ </a:t>
            </a:r>
            <a:r>
              <a:rPr lang="en-GB" b="0" i="0" dirty="0" err="1">
                <a:effectLst/>
                <a:latin typeface="-apple-system"/>
              </a:rPr>
              <a:t>Idiap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35F5F4-196B-CB2B-43B5-E0BBAD4AECED}"/>
              </a:ext>
            </a:extLst>
          </p:cNvPr>
          <p:cNvSpPr txBox="1"/>
          <p:nvPr/>
        </p:nvSpPr>
        <p:spPr>
          <a:xfrm>
            <a:off x="254715" y="6324869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 April 2023, 1:30pm</a:t>
            </a:r>
          </a:p>
        </p:txBody>
      </p:sp>
    </p:spTree>
    <p:extLst>
      <p:ext uri="{BB962C8B-B14F-4D97-AF65-F5344CB8AC3E}">
        <p14:creationId xmlns:p14="http://schemas.microsoft.com/office/powerpoint/2010/main" val="1261454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AE6B-57D4-5472-57F8-F0BC1B044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AB22D-7BDC-A404-1C66-1E55DD4CB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good luck figuring out what you want to do </a:t>
            </a:r>
            <a:r>
              <a:rPr lang="en-US" dirty="0">
                <a:sym typeface="Wingdings" pitchFamily="2" charset="2"/>
              </a:rPr>
              <a:t>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8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15FE-CD1A-E9A8-B551-A8875ED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49720-3A8B-F82D-A88E-623978E9C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profile</a:t>
            </a:r>
          </a:p>
          <a:p>
            <a:r>
              <a:rPr lang="en-US" dirty="0"/>
              <a:t>My journey</a:t>
            </a:r>
          </a:p>
          <a:p>
            <a:r>
              <a:rPr lang="en-US" dirty="0"/>
              <a:t>What I’ve learnt about:</a:t>
            </a:r>
          </a:p>
          <a:p>
            <a:pPr lvl="1"/>
            <a:r>
              <a:rPr lang="en-US" dirty="0"/>
              <a:t>Life after Uni</a:t>
            </a:r>
          </a:p>
          <a:p>
            <a:pPr lvl="1"/>
            <a:r>
              <a:rPr lang="en-US" dirty="0"/>
              <a:t>Upskilling</a:t>
            </a:r>
          </a:p>
          <a:p>
            <a:pPr lvl="1"/>
            <a:r>
              <a:rPr lang="en-US" dirty="0"/>
              <a:t>Industry</a:t>
            </a:r>
          </a:p>
          <a:p>
            <a:pPr lvl="1"/>
            <a:r>
              <a:rPr lang="en-US" dirty="0"/>
              <a:t>Networking</a:t>
            </a:r>
          </a:p>
          <a:p>
            <a:r>
              <a:rPr lang="en-US" dirty="0"/>
              <a:t>Tips to (hopefully) make your journeys less rocky.</a:t>
            </a:r>
          </a:p>
        </p:txBody>
      </p:sp>
    </p:spTree>
    <p:extLst>
      <p:ext uri="{BB962C8B-B14F-4D97-AF65-F5344CB8AC3E}">
        <p14:creationId xmlns:p14="http://schemas.microsoft.com/office/powerpoint/2010/main" val="34838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10F1-B29A-B6EB-8869-973B006B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Me, in a nutshell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755-C2AD-E5B4-38E7-0BC2B4006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cap="none" dirty="0">
                <a:solidFill>
                  <a:schemeClr val="tx1"/>
                </a:solidFill>
              </a:rPr>
              <a:t>Volleyball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600" cap="none" dirty="0">
                <a:solidFill>
                  <a:schemeClr val="tx1"/>
                </a:solidFill>
              </a:rPr>
              <a:t>BA and MA in theoretical linguistics (Venice)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600" cap="none" dirty="0">
                <a:solidFill>
                  <a:schemeClr val="tx1"/>
                </a:solidFill>
              </a:rPr>
              <a:t>Doctorate in general linguistics (Geneva)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600" cap="none" dirty="0">
                <a:solidFill>
                  <a:schemeClr val="tx1"/>
                </a:solidFill>
              </a:rPr>
              <a:t>2 postdoctoral appointments (Cambridge)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600" cap="none" dirty="0">
                <a:solidFill>
                  <a:schemeClr val="tx1"/>
                </a:solidFill>
              </a:rPr>
              <a:t>Services Data Scientist (Five9)</a:t>
            </a:r>
          </a:p>
        </p:txBody>
      </p:sp>
    </p:spTree>
    <p:extLst>
      <p:ext uri="{BB962C8B-B14F-4D97-AF65-F5344CB8AC3E}">
        <p14:creationId xmlns:p14="http://schemas.microsoft.com/office/powerpoint/2010/main" val="10191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10F1-B29A-B6EB-8869-973B006B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185" y="1535732"/>
            <a:ext cx="884861" cy="2283824"/>
          </a:xfrm>
        </p:spPr>
        <p:txBody>
          <a:bodyPr/>
          <a:lstStyle/>
          <a:p>
            <a:r>
              <a:rPr lang="en-US" sz="9600" b="1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755-C2AD-E5B4-38E7-0BC2B4006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800" cap="none" dirty="0">
                <a:solidFill>
                  <a:schemeClr val="tx1"/>
                </a:solidFill>
              </a:rPr>
              <a:t>What to study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cap="none" dirty="0">
                <a:solidFill>
                  <a:schemeClr val="tx1"/>
                </a:solidFill>
              </a:rPr>
              <a:t>Life after graduation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cap="none" dirty="0">
                <a:solidFill>
                  <a:schemeClr val="tx1"/>
                </a:solidFill>
              </a:rPr>
              <a:t>Life after PhD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Research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Industry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8ADBE0-ABFE-8014-D653-5C847A897C8B}"/>
              </a:ext>
            </a:extLst>
          </p:cNvPr>
          <p:cNvSpPr txBox="1">
            <a:spLocks/>
          </p:cNvSpPr>
          <p:nvPr/>
        </p:nvSpPr>
        <p:spPr bwMode="gray">
          <a:xfrm>
            <a:off x="2000544" y="3226454"/>
            <a:ext cx="2877785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PIVOTAL CHOICES</a:t>
            </a:r>
          </a:p>
        </p:txBody>
      </p:sp>
    </p:spTree>
    <p:extLst>
      <p:ext uri="{BB962C8B-B14F-4D97-AF65-F5344CB8AC3E}">
        <p14:creationId xmlns:p14="http://schemas.microsoft.com/office/powerpoint/2010/main" val="22362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2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A178-5DA7-7463-EB8F-E62877FC3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three big choices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28BE0-35B2-69B3-8AC0-8A23517B3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Staying sane in a confusing world</a:t>
            </a:r>
          </a:p>
        </p:txBody>
      </p:sp>
    </p:spTree>
    <p:extLst>
      <p:ext uri="{BB962C8B-B14F-4D97-AF65-F5344CB8AC3E}">
        <p14:creationId xmlns:p14="http://schemas.microsoft.com/office/powerpoint/2010/main" val="131743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UNIVERSITY</a:t>
            </a:r>
            <a:br>
              <a:rPr lang="en-US" dirty="0"/>
            </a:br>
            <a:r>
              <a:rPr lang="en-US" dirty="0"/>
              <a:t>(don’t listen to what people say)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/>
              </a:rPr>
              <a:t>“Pour faire quoi après?”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“Don’t study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/>
              </a:rPr>
              <a:t>S</a:t>
            </a:r>
            <a:r>
              <a:rPr kumimoji="0" lang="en-US" sz="1600" b="0" i="0" u="none" strike="noStrike" kern="1200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panish</a:t>
            </a: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/>
              </a:rPr>
              <a:t>G</a:t>
            </a:r>
            <a:r>
              <a:rPr kumimoji="0" lang="en-US" sz="1600" b="0" i="0" u="none" strike="noStrike" kern="1200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erman</a:t>
            </a: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is way more useful”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/>
              </a:rPr>
              <a:t>“What’s the point in studying languages in university? I learnt German when I moved to Hamburg for work and I speak very well”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/>
              </a:rPr>
              <a:t>“Your French is already good, why pay to study it in Uni?”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“You are smart, you should have study to become a surgeon”</a:t>
            </a:r>
          </a:p>
          <a:p>
            <a:endParaRPr lang="en-US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44AC12B-88AA-47D1-F13E-02E0C29C16A7}"/>
              </a:ext>
            </a:extLst>
          </p:cNvPr>
          <p:cNvSpPr/>
          <p:nvPr/>
        </p:nvSpPr>
        <p:spPr>
          <a:xfrm>
            <a:off x="7209692" y="1749910"/>
            <a:ext cx="3827353" cy="201636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EC85A-C4A4-820C-38D8-63CB717A963A}"/>
              </a:ext>
            </a:extLst>
          </p:cNvPr>
          <p:cNvSpPr txBox="1"/>
          <p:nvPr/>
        </p:nvSpPr>
        <p:spPr>
          <a:xfrm>
            <a:off x="7725508" y="2436403"/>
            <a:ext cx="297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“Will you please leave me alone??!!”</a:t>
            </a:r>
          </a:p>
        </p:txBody>
      </p:sp>
    </p:spTree>
    <p:extLst>
      <p:ext uri="{BB962C8B-B14F-4D97-AF65-F5344CB8AC3E}">
        <p14:creationId xmlns:p14="http://schemas.microsoft.com/office/powerpoint/2010/main" val="24304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F45-1591-9095-2217-269D473D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UNIVERSITY</a:t>
            </a:r>
            <a:br>
              <a:rPr lang="en-US" dirty="0"/>
            </a:br>
            <a:r>
              <a:rPr lang="en-US" dirty="0"/>
              <a:t>(study what you love)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E6DD-6A6D-A4DF-663A-F16CD582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“Find a job that you love, and you will never have to work a day in your life” (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/>
              </a:rPr>
              <a:t>C</a:t>
            </a:r>
            <a:r>
              <a:rPr kumimoji="0" lang="en-US" sz="1600" b="0" i="0" u="none" strike="noStrike" kern="1200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onfucius</a:t>
            </a: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/>
              </a:rPr>
              <a:t>Mark twain?)</a:t>
            </a:r>
            <a:endParaRPr kumimoji="0" lang="en-US" sz="1600" b="0" i="0" u="none" strike="noStrike" kern="1200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/>
              </a:rPr>
              <a:t>“Life is what happens while you’re busy making other plans” (Beautiful Boy, John Lennon)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  <a:r>
              <a:rPr kumimoji="0" lang="en-US" sz="1600" b="1" i="0" u="none" strike="noStrike" kern="1200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passionate historian is better than a sad mathematician</a:t>
            </a: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1550</TotalTime>
  <Words>1636</Words>
  <Application>Microsoft Macintosh PowerPoint</Application>
  <PresentationFormat>Widescreen</PresentationFormat>
  <Paragraphs>185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-apple-system</vt:lpstr>
      <vt:lpstr>Arial</vt:lpstr>
      <vt:lpstr>Century Gothic</vt:lpstr>
      <vt:lpstr>Times New Roman</vt:lpstr>
      <vt:lpstr>Wingdings</vt:lpstr>
      <vt:lpstr>Wingdings 3</vt:lpstr>
      <vt:lpstr>Ion Boardroom</vt:lpstr>
      <vt:lpstr>Breaking into industry with a non-STEM degree</vt:lpstr>
      <vt:lpstr>“Pour faire quoi après ?”</vt:lpstr>
      <vt:lpstr>”I’m hoping to marry a millionaire”</vt:lpstr>
      <vt:lpstr>Roadmap</vt:lpstr>
      <vt:lpstr>Me, in a nutshell</vt:lpstr>
      <vt:lpstr>3</vt:lpstr>
      <vt:lpstr>The three big choices</vt:lpstr>
      <vt:lpstr>1. UNIVERSITY (don’t listen to what people say)</vt:lpstr>
      <vt:lpstr>1. UNIVERSITY (study what you love)</vt:lpstr>
      <vt:lpstr>1. UNIVERSITY</vt:lpstr>
      <vt:lpstr>2. LIFE AFTER GRADUATION</vt:lpstr>
      <vt:lpstr>2. LIFE AFTER GRADUATION</vt:lpstr>
      <vt:lpstr>2. LIFE AFTER GRADUATION            (looking back)</vt:lpstr>
      <vt:lpstr>3. LIFE AFTER A PHD: ACADEMIA 🙂</vt:lpstr>
      <vt:lpstr>3. LIFE AFTER A PHD: ACADEMIA 😭</vt:lpstr>
      <vt:lpstr>3. LIFE AFTER A PHD: INDUSTRY 😍</vt:lpstr>
      <vt:lpstr>3. LIFE AFTER A PHD: UP SKILLING 🫠</vt:lpstr>
      <vt:lpstr>3. LIFE AFTER A PHD: UP SKILLING 🫠</vt:lpstr>
      <vt:lpstr>3. LIFE AFTER A PHD RECEPTION OF MY UNUSUAL PROFILE</vt:lpstr>
      <vt:lpstr>3. LIFE AFTER A PHD: THE JOB OFFER 🥳</vt:lpstr>
      <vt:lpstr>3. LIFE AFTER A PHD: MY JOB AT FIVE9</vt:lpstr>
      <vt:lpstr>3. LIFE AFTER A PHD     (looking back)</vt:lpstr>
      <vt:lpstr>Up skilling</vt:lpstr>
      <vt:lpstr>Why should I up skill?</vt:lpstr>
      <vt:lpstr>When should I up skill?</vt:lpstr>
      <vt:lpstr>How should I up skill?</vt:lpstr>
      <vt:lpstr>Hands-on experience will boost your CV</vt:lpstr>
      <vt:lpstr>My two cents</vt:lpstr>
      <vt:lpstr>How to navigate Uni     (and stay sane)</vt:lpstr>
      <vt:lpstr>How to navigate your early professional years (and stay sane)</vt:lpstr>
      <vt:lpstr>How to navigate your early professional years (and stay sane)</vt:lpstr>
      <vt:lpstr>My invitees</vt:lpstr>
      <vt:lpstr>From theoretical linguistics to ML engineering</vt:lpstr>
      <vt:lpstr>What does it take to work in tech today?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into industry with a non-STEM degree</dc:title>
  <dc:creator>Dr C. Bonan</dc:creator>
  <cp:lastModifiedBy>Dr C. Bonan</cp:lastModifiedBy>
  <cp:revision>8</cp:revision>
  <dcterms:created xsi:type="dcterms:W3CDTF">2023-04-20T06:22:27Z</dcterms:created>
  <dcterms:modified xsi:type="dcterms:W3CDTF">2023-04-21T08:13:26Z</dcterms:modified>
</cp:coreProperties>
</file>