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64" r:id="rId3"/>
    <p:sldId id="259" r:id="rId4"/>
    <p:sldId id="258" r:id="rId5"/>
    <p:sldId id="260" r:id="rId6"/>
    <p:sldId id="261" r:id="rId7"/>
    <p:sldId id="265" r:id="rId8"/>
    <p:sldId id="266" r:id="rId9"/>
    <p:sldId id="267" r:id="rId10"/>
    <p:sldId id="269" r:id="rId11"/>
    <p:sldId id="268" r:id="rId12"/>
    <p:sldId id="270" r:id="rId13"/>
    <p:sldId id="25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Economica" panose="020B060402020202020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B15"/>
    <a:srgbClr val="F58220"/>
    <a:srgbClr val="0F4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80d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80d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6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13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6756b5a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6756b5a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066063" y="1709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F58220"/>
            </a:solidFill>
            <a:prstDash val="solid"/>
            <a:miter lim="8000"/>
            <a:headEnd type="none" w="sm" len="sm"/>
            <a:tailEnd type="none" w="sm" len="sm"/>
          </a:ln>
        </p:spPr>
      </p:sp>
      <p:sp>
        <p:nvSpPr>
          <p:cNvPr id="11" name="Google Shape;11;p2"/>
          <p:cNvSpPr/>
          <p:nvPr/>
        </p:nvSpPr>
        <p:spPr>
          <a:xfrm rot="10800000">
            <a:off x="7325963" y="26229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047BC1"/>
            </a:solidFill>
            <a:prstDash val="solid"/>
            <a:miter lim="8000"/>
            <a:headEnd type="none" w="sm" len="sm"/>
            <a:tailEnd type="none" w="sm" len="sm"/>
          </a:ln>
        </p:spPr>
      </p:sp>
      <p:sp>
        <p:nvSpPr>
          <p:cNvPr id="12" name="Google Shape;12;p2"/>
          <p:cNvSpPr txBox="1">
            <a:spLocks noGrp="1"/>
          </p:cNvSpPr>
          <p:nvPr>
            <p:ph type="ctrTitle"/>
          </p:nvPr>
        </p:nvSpPr>
        <p:spPr>
          <a:xfrm>
            <a:off x="2632925" y="2053475"/>
            <a:ext cx="5076300" cy="781200"/>
          </a:xfrm>
          <a:prstGeom prst="rect">
            <a:avLst/>
          </a:prstGeom>
        </p:spPr>
        <p:txBody>
          <a:bodyPr spcFirstLastPara="1" wrap="square" lIns="91425" tIns="91425" rIns="91425" bIns="91425" anchor="b" anchorCtr="0">
            <a:normAutofit/>
          </a:bodyPr>
          <a:lstStyle>
            <a:lvl1pPr lvl="0" algn="ctr">
              <a:spcBef>
                <a:spcPts val="0"/>
              </a:spcBef>
              <a:spcAft>
                <a:spcPts val="0"/>
              </a:spcAft>
              <a:buSzPts val="3700"/>
              <a:buFont typeface="Open Sans"/>
              <a:buNone/>
              <a:defRPr sz="3700">
                <a:latin typeface="Open Sans"/>
                <a:ea typeface="Open Sans"/>
                <a:cs typeface="Open Sans"/>
                <a:sym typeface="Open Sans"/>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643775" y="28346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15" name="Google Shape;15;p2"/>
          <p:cNvPicPr preferRelativeResize="0"/>
          <p:nvPr/>
        </p:nvPicPr>
        <p:blipFill>
          <a:blip r:embed="rId2">
            <a:alphaModFix/>
          </a:blip>
          <a:stretch>
            <a:fillRect/>
          </a:stretch>
        </p:blipFill>
        <p:spPr>
          <a:xfrm>
            <a:off x="694879" y="454575"/>
            <a:ext cx="978770" cy="1401949"/>
          </a:xfrm>
          <a:prstGeom prst="rect">
            <a:avLst/>
          </a:prstGeom>
          <a:noFill/>
          <a:ln>
            <a:noFill/>
          </a:ln>
        </p:spPr>
      </p:pic>
      <p:pic>
        <p:nvPicPr>
          <p:cNvPr id="16" name="Google Shape;16;p2"/>
          <p:cNvPicPr preferRelativeResize="0"/>
          <p:nvPr/>
        </p:nvPicPr>
        <p:blipFill rotWithShape="1">
          <a:blip r:embed="rId3">
            <a:alphaModFix/>
          </a:blip>
          <a:srcRect l="26128"/>
          <a:stretch/>
        </p:blipFill>
        <p:spPr>
          <a:xfrm>
            <a:off x="5956318" y="928625"/>
            <a:ext cx="2625307" cy="781100"/>
          </a:xfrm>
          <a:prstGeom prst="rect">
            <a:avLst/>
          </a:prstGeom>
          <a:noFill/>
          <a:ln>
            <a:noFill/>
          </a:ln>
        </p:spPr>
      </p:pic>
      <p:sp>
        <p:nvSpPr>
          <p:cNvPr id="17" name="Google Shape;17;p2"/>
          <p:cNvSpPr txBox="1">
            <a:spLocks noGrp="1"/>
          </p:cNvSpPr>
          <p:nvPr>
            <p:ph type="subTitle" idx="2"/>
          </p:nvPr>
        </p:nvSpPr>
        <p:spPr>
          <a:xfrm>
            <a:off x="5417850" y="4206675"/>
            <a:ext cx="3054600" cy="456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Font typeface="Economica"/>
              <a:buNone/>
              <a:defRPr sz="14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047BC1"/>
            </a:solidFill>
            <a:prstDash val="solid"/>
            <a:miter lim="8000"/>
            <a:headEnd type="none" w="sm" len="sm"/>
            <a:tailEnd type="none" w="sm" len="sm"/>
          </a:ln>
        </p:spPr>
      </p:sp>
      <p:sp>
        <p:nvSpPr>
          <p:cNvPr id="20" name="Google Shape;20;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rgbClr val="F58220"/>
            </a:solidFill>
            <a:prstDash val="solid"/>
            <a:miter lim="8000"/>
            <a:headEnd type="none" w="sm" len="sm"/>
            <a:tailEnd type="none" w="sm" len="sm"/>
          </a:ln>
        </p:spPr>
      </p:sp>
      <p:sp>
        <p:nvSpPr>
          <p:cNvPr id="21" name="Google Shape;21;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700"/>
              <a:buFont typeface="Open Sans"/>
              <a:buNone/>
              <a:defRPr sz="3700">
                <a:latin typeface="Open Sans"/>
                <a:ea typeface="Open Sans"/>
                <a:cs typeface="Open Sans"/>
                <a:sym typeface="Open Sans"/>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5045700"/>
            <a:ext cx="9144000" cy="97800"/>
          </a:xfrm>
          <a:prstGeom prst="rect">
            <a:avLst/>
          </a:prstGeom>
          <a:solidFill>
            <a:srgbClr val="F58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Open Sans"/>
              <a:buNone/>
              <a:defRPr>
                <a:latin typeface="Open Sans"/>
                <a:ea typeface="Open Sans"/>
                <a:cs typeface="Open Sans"/>
                <a:sym typeface="Open Sans"/>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6" name="Google Shape;26;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8" name="Google Shape;38;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4572000" y="-25"/>
            <a:ext cx="4572000" cy="5143500"/>
          </a:xfrm>
          <a:prstGeom prst="rect">
            <a:avLst/>
          </a:prstGeom>
          <a:solidFill>
            <a:srgbClr val="F58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7" name="Google Shape;47;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3700"/>
              <a:buFont typeface="Open Sans"/>
              <a:buNone/>
              <a:defRPr sz="3700">
                <a:solidFill>
                  <a:schemeClr val="lt2"/>
                </a:solidFill>
                <a:latin typeface="Open Sans"/>
                <a:ea typeface="Open Sans"/>
                <a:cs typeface="Open Sans"/>
                <a:sym typeface="Open Sans"/>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8" name="Google Shape;48;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9" name="Google Shape;4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None/>
              <a:defRPr sz="2400"/>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58220"/>
              </a:buClr>
              <a:buSzPts val="16000"/>
              <a:buNone/>
              <a:defRPr sz="16000">
                <a:solidFill>
                  <a:srgbClr val="F58220"/>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7" name="Google Shape;57;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8" name="Google Shape;5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notepad-plus-plus.org/download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ctrTitle"/>
          </p:nvPr>
        </p:nvSpPr>
        <p:spPr>
          <a:xfrm>
            <a:off x="2632925" y="2253065"/>
            <a:ext cx="5076300" cy="781200"/>
          </a:xfrm>
          <a:prstGeom prst="rect">
            <a:avLst/>
          </a:prstGeom>
        </p:spPr>
        <p:txBody>
          <a:bodyPr spcFirstLastPara="1" wrap="square" lIns="91425" tIns="91425" rIns="91425" bIns="91425" anchor="b" anchorCtr="0">
            <a:normAutofit fontScale="90000"/>
          </a:bodyPr>
          <a:lstStyle/>
          <a:p>
            <a:pPr lvl="0"/>
            <a:r>
              <a:rPr lang="en-US" i="1" dirty="0">
                <a:solidFill>
                  <a:srgbClr val="002060"/>
                </a:solidFill>
              </a:rPr>
              <a:t>Guess the Language!</a:t>
            </a:r>
            <a:r>
              <a:rPr lang="en-US" dirty="0">
                <a:solidFill>
                  <a:srgbClr val="002060"/>
                </a:solidFill>
              </a:rPr>
              <a:t> Understanding the code</a:t>
            </a:r>
            <a:endParaRPr dirty="0">
              <a:solidFill>
                <a:srgbClr val="002060"/>
              </a:solidFill>
              <a:latin typeface="Open Sans"/>
              <a:ea typeface="Open Sans"/>
              <a:cs typeface="Open Sans"/>
              <a:sym typeface="Open Sans"/>
            </a:endParaRPr>
          </a:p>
        </p:txBody>
      </p:sp>
      <p:sp>
        <p:nvSpPr>
          <p:cNvPr id="66" name="Google Shape;66;p13"/>
          <p:cNvSpPr txBox="1">
            <a:spLocks noGrp="1"/>
          </p:cNvSpPr>
          <p:nvPr>
            <p:ph type="subTitle" idx="1"/>
          </p:nvPr>
        </p:nvSpPr>
        <p:spPr>
          <a:xfrm>
            <a:off x="3643775" y="3444280"/>
            <a:ext cx="3054600" cy="701400"/>
          </a:xfrm>
          <a:prstGeom prst="rect">
            <a:avLst/>
          </a:prstGeom>
        </p:spPr>
        <p:txBody>
          <a:bodyPr spcFirstLastPara="1" wrap="square" lIns="91425" tIns="91425" rIns="91425" bIns="91425" anchor="t" anchorCtr="0">
            <a:normAutofit fontScale="47500" lnSpcReduction="20000"/>
          </a:bodyPr>
          <a:lstStyle/>
          <a:p>
            <a:pPr marL="0" lvl="0" indent="0"/>
            <a:r>
              <a:rPr lang="fr-CH" dirty="0">
                <a:solidFill>
                  <a:srgbClr val="002060"/>
                </a:solidFill>
                <a:latin typeface="Open Sans"/>
                <a:ea typeface="Open Sans"/>
                <a:cs typeface="Open Sans"/>
                <a:sym typeface="Open Sans"/>
              </a:rPr>
              <a:t>By</a:t>
            </a:r>
            <a:r>
              <a:rPr lang="fr-CH" dirty="0">
                <a:solidFill>
                  <a:srgbClr val="002060"/>
                </a:solidFill>
              </a:rPr>
              <a:t>: </a:t>
            </a:r>
          </a:p>
          <a:p>
            <a:pPr marL="0" lvl="0" indent="0"/>
            <a:endParaRPr lang="fr-CH" dirty="0">
              <a:solidFill>
                <a:srgbClr val="002060"/>
              </a:solidFill>
            </a:endParaRPr>
          </a:p>
          <a:p>
            <a:pPr marL="0" lvl="0" indent="0"/>
            <a:r>
              <a:rPr lang="fr-CH" dirty="0">
                <a:solidFill>
                  <a:srgbClr val="002060"/>
                </a:solidFill>
              </a:rPr>
              <a:t>Marie Berthouzoz, Margherita Pallottino, Genoveva Puskas</a:t>
            </a:r>
            <a:endParaRPr dirty="0">
              <a:solidFill>
                <a:srgbClr val="002060"/>
              </a:solidFill>
              <a:latin typeface="Open Sans"/>
              <a:ea typeface="Open Sans"/>
              <a:cs typeface="Open Sans"/>
              <a:sym typeface="Open Sans"/>
            </a:endParaRPr>
          </a:p>
        </p:txBody>
      </p:sp>
      <p:sp>
        <p:nvSpPr>
          <p:cNvPr id="67" name="Google Shape;67;p13"/>
          <p:cNvSpPr txBox="1">
            <a:spLocks noGrp="1"/>
          </p:cNvSpPr>
          <p:nvPr>
            <p:ph type="subTitle" idx="2"/>
          </p:nvPr>
        </p:nvSpPr>
        <p:spPr>
          <a:xfrm>
            <a:off x="5417850" y="4206675"/>
            <a:ext cx="3054600" cy="456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dirty="0">
                <a:solidFill>
                  <a:srgbClr val="002060"/>
                </a:solidFill>
              </a:rPr>
              <a:t>Topic 2, Class 3 </a:t>
            </a:r>
            <a:endParaRPr dirty="0">
              <a:solidFill>
                <a:srgbClr val="002060"/>
              </a:solidFill>
            </a:endParaRPr>
          </a:p>
        </p:txBody>
      </p:sp>
      <p:pic>
        <p:nvPicPr>
          <p:cNvPr id="68" name="Google Shape;68;p13"/>
          <p:cNvPicPr preferRelativeResize="0"/>
          <p:nvPr/>
        </p:nvPicPr>
        <p:blipFill>
          <a:blip r:embed="rId3">
            <a:alphaModFix/>
          </a:blip>
          <a:stretch>
            <a:fillRect/>
          </a:stretch>
        </p:blipFill>
        <p:spPr>
          <a:xfrm>
            <a:off x="515650" y="3980838"/>
            <a:ext cx="2728475" cy="908275"/>
          </a:xfrm>
          <a:prstGeom prst="rect">
            <a:avLst/>
          </a:prstGeom>
          <a:noFill/>
          <a:ln>
            <a:noFill/>
          </a:ln>
        </p:spPr>
      </p:pic>
      <p:pic>
        <p:nvPicPr>
          <p:cNvPr id="69" name="Google Shape;69;p13"/>
          <p:cNvPicPr preferRelativeResize="0"/>
          <p:nvPr/>
        </p:nvPicPr>
        <p:blipFill>
          <a:blip r:embed="rId4">
            <a:alphaModFix/>
          </a:blip>
          <a:stretch>
            <a:fillRect/>
          </a:stretch>
        </p:blipFill>
        <p:spPr>
          <a:xfrm>
            <a:off x="5888950" y="480225"/>
            <a:ext cx="2583500" cy="1362825"/>
          </a:xfrm>
          <a:prstGeom prst="rect">
            <a:avLst/>
          </a:prstGeom>
          <a:noFill/>
          <a:ln>
            <a:noFill/>
          </a:ln>
        </p:spPr>
      </p:pic>
      <p:sp>
        <p:nvSpPr>
          <p:cNvPr id="2" name="Segnaposto numero diapositiva 1">
            <a:extLst>
              <a:ext uri="{FF2B5EF4-FFF2-40B4-BE49-F238E27FC236}">
                <a16:creationId xmlns:a16="http://schemas.microsoft.com/office/drawing/2014/main" id="{41AD97EE-B58B-C6FE-5DEB-E6EE569DB8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E73C2608-4878-D262-E614-68976DEC7F1E}"/>
              </a:ext>
            </a:extLst>
          </p:cNvPr>
          <p:cNvSpPr>
            <a:spLocks noGrp="1"/>
          </p:cNvSpPr>
          <p:nvPr>
            <p:ph type="body" idx="2"/>
          </p:nvPr>
        </p:nvSpPr>
        <p:spPr>
          <a:xfrm>
            <a:off x="4939500" y="312331"/>
            <a:ext cx="3837000" cy="4518838"/>
          </a:xfrm>
        </p:spPr>
        <p:txBody>
          <a:bodyPr>
            <a:normAutofit/>
          </a:bodyPr>
          <a:lstStyle/>
          <a:p>
            <a:pPr>
              <a:spcAft>
                <a:spcPts val="600"/>
              </a:spcAft>
              <a:buFont typeface="+mj-lt"/>
              <a:buAutoNum type="arabicPeriod" startAt="5"/>
            </a:pPr>
            <a:r>
              <a:rPr lang="en-US" sz="1600" dirty="0"/>
              <a:t>SAVE the modifications, REFRESH the game page in your browser or open it again. If the procedure was done correctly, your language appears now in the bottom right corner of the  board.</a:t>
            </a:r>
          </a:p>
        </p:txBody>
      </p:sp>
      <p:sp>
        <p:nvSpPr>
          <p:cNvPr id="9" name="Segnaposto testo 3">
            <a:extLst>
              <a:ext uri="{FF2B5EF4-FFF2-40B4-BE49-F238E27FC236}">
                <a16:creationId xmlns:a16="http://schemas.microsoft.com/office/drawing/2014/main" id="{787D6E4C-2904-D0E8-21DE-5046042A2DAD}"/>
              </a:ext>
            </a:extLst>
          </p:cNvPr>
          <p:cNvSpPr txBox="1">
            <a:spLocks/>
          </p:cNvSpPr>
          <p:nvPr/>
        </p:nvSpPr>
        <p:spPr>
          <a:xfrm>
            <a:off x="367500" y="418213"/>
            <a:ext cx="3837000" cy="451883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pPr>
              <a:spcAft>
                <a:spcPts val="600"/>
              </a:spcAft>
              <a:buClr>
                <a:srgbClr val="002060"/>
              </a:buClr>
              <a:buFont typeface="+mj-lt"/>
              <a:buAutoNum type="arabicPeriod" startAt="6"/>
            </a:pPr>
            <a:r>
              <a:rPr lang="en-US" sz="1600" dirty="0">
                <a:solidFill>
                  <a:srgbClr val="002060"/>
                </a:solidFill>
              </a:rPr>
              <a:t>Delete the comment marks /* and */ before and after the portion of the code representing the language that you create .</a:t>
            </a:r>
          </a:p>
          <a:p>
            <a:pPr>
              <a:spcAft>
                <a:spcPts val="600"/>
              </a:spcAft>
              <a:buClr>
                <a:srgbClr val="002060"/>
              </a:buClr>
              <a:buFont typeface="+mj-lt"/>
              <a:buAutoNum type="arabicPeriod" startAt="6"/>
            </a:pPr>
            <a:endParaRPr lang="en-US" sz="1600" dirty="0">
              <a:solidFill>
                <a:srgbClr val="002060"/>
              </a:solidFill>
            </a:endParaRPr>
          </a:p>
          <a:p>
            <a:pPr>
              <a:spcAft>
                <a:spcPts val="600"/>
              </a:spcAft>
              <a:buClr>
                <a:srgbClr val="002060"/>
              </a:buClr>
              <a:buFont typeface="+mj-lt"/>
              <a:buAutoNum type="arabicPeriod" startAt="6"/>
            </a:pPr>
            <a:r>
              <a:rPr lang="en-US" sz="1600" dirty="0">
                <a:solidFill>
                  <a:srgbClr val="002060"/>
                </a:solidFill>
              </a:rPr>
              <a:t>Add comment marks /* and */ before and after the language that you want to replace.</a:t>
            </a:r>
          </a:p>
        </p:txBody>
      </p:sp>
      <p:sp>
        <p:nvSpPr>
          <p:cNvPr id="2" name="Segnaposto numero diapositiva 1">
            <a:extLst>
              <a:ext uri="{FF2B5EF4-FFF2-40B4-BE49-F238E27FC236}">
                <a16:creationId xmlns:a16="http://schemas.microsoft.com/office/drawing/2014/main" id="{FD83B5A0-AF8C-E284-C398-F7F0CF9892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85425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E73C2608-4878-D262-E614-68976DEC7F1E}"/>
              </a:ext>
            </a:extLst>
          </p:cNvPr>
          <p:cNvSpPr>
            <a:spLocks noGrp="1"/>
          </p:cNvSpPr>
          <p:nvPr>
            <p:ph type="body" idx="2"/>
          </p:nvPr>
        </p:nvSpPr>
        <p:spPr>
          <a:xfrm>
            <a:off x="4939500" y="255181"/>
            <a:ext cx="3837000" cy="4518838"/>
          </a:xfrm>
        </p:spPr>
        <p:txBody>
          <a:bodyPr>
            <a:normAutofit/>
          </a:bodyPr>
          <a:lstStyle/>
          <a:p>
            <a:pPr>
              <a:spcAft>
                <a:spcPts val="600"/>
              </a:spcAft>
              <a:buFont typeface="+mj-lt"/>
              <a:buAutoNum type="arabicPeriod" startAt="5"/>
            </a:pPr>
            <a:r>
              <a:rPr lang="en-US" sz="1600" dirty="0"/>
              <a:t>As you can see, the last entry is currently empty. Complete all values with the information related to the language that you want to add. The value for the attribute “language” should be the name of </a:t>
            </a:r>
            <a:r>
              <a:rPr lang="en-US" sz="1600" b="1" dirty="0"/>
              <a:t>YOUR</a:t>
            </a:r>
            <a:r>
              <a:rPr lang="en-US" sz="1600" dirty="0"/>
              <a:t> language between quotation marks, while all other values should be either </a:t>
            </a:r>
            <a:r>
              <a:rPr lang="en-US" sz="1600" b="1" dirty="0"/>
              <a:t>true</a:t>
            </a:r>
            <a:r>
              <a:rPr lang="en-US" sz="1600" dirty="0"/>
              <a:t>, if your language presents this feature, or </a:t>
            </a:r>
            <a:r>
              <a:rPr lang="en-US" sz="1600" b="1" dirty="0"/>
              <a:t>false</a:t>
            </a:r>
            <a:r>
              <a:rPr lang="en-US" sz="1600" dirty="0"/>
              <a:t>, if your language does not have it.</a:t>
            </a:r>
          </a:p>
        </p:txBody>
      </p:sp>
      <p:sp>
        <p:nvSpPr>
          <p:cNvPr id="9" name="Segnaposto testo 3">
            <a:extLst>
              <a:ext uri="{FF2B5EF4-FFF2-40B4-BE49-F238E27FC236}">
                <a16:creationId xmlns:a16="http://schemas.microsoft.com/office/drawing/2014/main" id="{787D6E4C-2904-D0E8-21DE-5046042A2DAD}"/>
              </a:ext>
            </a:extLst>
          </p:cNvPr>
          <p:cNvSpPr txBox="1">
            <a:spLocks/>
          </p:cNvSpPr>
          <p:nvPr/>
        </p:nvSpPr>
        <p:spPr>
          <a:xfrm>
            <a:off x="367500" y="418213"/>
            <a:ext cx="3837000" cy="451883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pPr>
              <a:spcAft>
                <a:spcPts val="600"/>
              </a:spcAft>
              <a:buClr>
                <a:srgbClr val="002060"/>
              </a:buClr>
              <a:buFont typeface="+mj-lt"/>
              <a:buAutoNum type="arabicPeriod" startAt="4"/>
            </a:pPr>
            <a:r>
              <a:rPr lang="en-US" sz="1600" dirty="0">
                <a:solidFill>
                  <a:srgbClr val="002060"/>
                </a:solidFill>
              </a:rPr>
              <a:t>Go to the end of the file constants.js, where the languages are represented as a single entry between {}. </a:t>
            </a:r>
          </a:p>
          <a:p>
            <a:pPr marL="114300" indent="0">
              <a:spcAft>
                <a:spcPts val="600"/>
              </a:spcAft>
              <a:buClr>
                <a:srgbClr val="002060"/>
              </a:buClr>
              <a:buNone/>
            </a:pPr>
            <a:endParaRPr lang="en-US" sz="1600" dirty="0">
              <a:solidFill>
                <a:srgbClr val="002060"/>
              </a:solidFill>
            </a:endParaRPr>
          </a:p>
          <a:p>
            <a:pPr marL="114300" indent="0">
              <a:spcAft>
                <a:spcPts val="600"/>
              </a:spcAft>
              <a:buClr>
                <a:srgbClr val="002060"/>
              </a:buClr>
              <a:buNone/>
            </a:pPr>
            <a:r>
              <a:rPr lang="en-US" sz="1600" dirty="0">
                <a:solidFill>
                  <a:srgbClr val="002060"/>
                </a:solidFill>
              </a:rPr>
              <a:t>REMEMVER: the quotation marks and the comma must end each line, except for the last one.</a:t>
            </a:r>
          </a:p>
          <a:p>
            <a:pPr>
              <a:spcAft>
                <a:spcPts val="600"/>
              </a:spcAft>
              <a:buClr>
                <a:srgbClr val="002060"/>
              </a:buClr>
              <a:buFont typeface="+mj-lt"/>
              <a:buAutoNum type="arabicPeriod"/>
            </a:pPr>
            <a:endParaRPr lang="en-US" sz="1600" dirty="0">
              <a:solidFill>
                <a:srgbClr val="002060"/>
              </a:solidFill>
            </a:endParaRPr>
          </a:p>
        </p:txBody>
      </p:sp>
      <p:sp>
        <p:nvSpPr>
          <p:cNvPr id="10" name="Segnaposto numero diapositiva 9">
            <a:extLst>
              <a:ext uri="{FF2B5EF4-FFF2-40B4-BE49-F238E27FC236}">
                <a16:creationId xmlns:a16="http://schemas.microsoft.com/office/drawing/2014/main" id="{49453097-605E-D2BC-6160-1ADA2E907F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12557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EF6C4-76B7-45A0-8CB3-FBD6013CA78A}"/>
              </a:ext>
            </a:extLst>
          </p:cNvPr>
          <p:cNvSpPr>
            <a:spLocks noGrp="1"/>
          </p:cNvSpPr>
          <p:nvPr>
            <p:ph type="title"/>
          </p:nvPr>
        </p:nvSpPr>
        <p:spPr>
          <a:xfrm>
            <a:off x="737724" y="542260"/>
            <a:ext cx="7668551" cy="893136"/>
          </a:xfrm>
        </p:spPr>
        <p:txBody>
          <a:bodyPr>
            <a:normAutofit/>
          </a:bodyPr>
          <a:lstStyle/>
          <a:p>
            <a:pPr algn="l"/>
            <a:r>
              <a:rPr lang="en-US" sz="2000" dirty="0">
                <a:solidFill>
                  <a:srgbClr val="F74B15"/>
                </a:solidFill>
              </a:rPr>
              <a:t>TROUBLESHOOTING: </a:t>
            </a:r>
            <a:endParaRPr lang="en-US" sz="2000" dirty="0">
              <a:solidFill>
                <a:srgbClr val="002060"/>
              </a:solidFill>
            </a:endParaRPr>
          </a:p>
        </p:txBody>
      </p:sp>
      <p:sp>
        <p:nvSpPr>
          <p:cNvPr id="5" name="CasellaDiTesto 4">
            <a:extLst>
              <a:ext uri="{FF2B5EF4-FFF2-40B4-BE49-F238E27FC236}">
                <a16:creationId xmlns:a16="http://schemas.microsoft.com/office/drawing/2014/main" id="{54074A43-26AE-A112-E5AF-8856A8DCC6A9}"/>
              </a:ext>
            </a:extLst>
          </p:cNvPr>
          <p:cNvSpPr txBox="1"/>
          <p:nvPr/>
        </p:nvSpPr>
        <p:spPr>
          <a:xfrm>
            <a:off x="815248" y="1658679"/>
            <a:ext cx="7591027" cy="2308324"/>
          </a:xfrm>
          <a:prstGeom prst="rect">
            <a:avLst/>
          </a:prstGeom>
          <a:noFill/>
        </p:spPr>
        <p:txBody>
          <a:bodyPr wrap="square" rtlCol="0">
            <a:spAutoFit/>
          </a:bodyPr>
          <a:lstStyle/>
          <a:p>
            <a:r>
              <a:rPr lang="en-US" sz="1600" dirty="0">
                <a:solidFill>
                  <a:srgbClr val="002060"/>
                </a:solidFill>
              </a:rPr>
              <a:t>If the “Start game” </a:t>
            </a:r>
            <a:r>
              <a:rPr lang="en-US" sz="1600" dirty="0">
                <a:solidFill>
                  <a:srgbClr val="F74B15"/>
                </a:solidFill>
              </a:rPr>
              <a:t>opens to a blank page</a:t>
            </a:r>
            <a:r>
              <a:rPr lang="en-US" sz="1600" dirty="0">
                <a:solidFill>
                  <a:srgbClr val="002060"/>
                </a:solidFill>
              </a:rPr>
              <a:t>, make sure that:</a:t>
            </a:r>
          </a:p>
          <a:p>
            <a:endParaRPr lang="en-US" sz="1600" dirty="0">
              <a:solidFill>
                <a:srgbClr val="002060"/>
              </a:solidFill>
            </a:endParaRPr>
          </a:p>
          <a:p>
            <a:pPr marL="285750" indent="-285750">
              <a:buClr>
                <a:srgbClr val="002060"/>
              </a:buClr>
              <a:buFont typeface="Arial" panose="020B0604020202020204" pitchFamily="34" charset="0"/>
              <a:buChar char="•"/>
            </a:pPr>
            <a:r>
              <a:rPr lang="en-US" sz="1600" dirty="0">
                <a:solidFill>
                  <a:srgbClr val="002060"/>
                </a:solidFill>
              </a:rPr>
              <a:t>the name of the new language is written between quotation marks</a:t>
            </a:r>
          </a:p>
          <a:p>
            <a:pPr marL="285750" indent="-285750">
              <a:buClr>
                <a:srgbClr val="002060"/>
              </a:buClr>
              <a:buFont typeface="Arial" panose="020B0604020202020204" pitchFamily="34" charset="0"/>
              <a:buChar char="•"/>
            </a:pPr>
            <a:r>
              <a:rPr lang="en-US" sz="1600" dirty="0">
                <a:solidFill>
                  <a:srgbClr val="002060"/>
                </a:solidFill>
              </a:rPr>
              <a:t>the values for each of the features are either true or false in lower case</a:t>
            </a:r>
          </a:p>
          <a:p>
            <a:pPr marL="285750" indent="-285750">
              <a:buClr>
                <a:srgbClr val="002060"/>
              </a:buClr>
              <a:buFont typeface="Arial" panose="020B0604020202020204" pitchFamily="34" charset="0"/>
              <a:buChar char="•"/>
            </a:pPr>
            <a:r>
              <a:rPr lang="en-US" sz="1600" dirty="0">
                <a:solidFill>
                  <a:srgbClr val="002060"/>
                </a:solidFill>
              </a:rPr>
              <a:t>you have not deleted or forgotten any bracket, : sign or comma</a:t>
            </a:r>
          </a:p>
          <a:p>
            <a:pPr>
              <a:buClr>
                <a:srgbClr val="002060"/>
              </a:buClr>
            </a:pPr>
            <a:endParaRPr lang="en-US" sz="1600" dirty="0">
              <a:solidFill>
                <a:srgbClr val="002060"/>
              </a:solidFill>
            </a:endParaRPr>
          </a:p>
          <a:p>
            <a:pPr>
              <a:buClr>
                <a:srgbClr val="002060"/>
              </a:buClr>
            </a:pPr>
            <a:r>
              <a:rPr lang="en-US" sz="1600" dirty="0">
                <a:solidFill>
                  <a:srgbClr val="002060"/>
                </a:solidFill>
              </a:rPr>
              <a:t>If the language </a:t>
            </a:r>
            <a:r>
              <a:rPr lang="en-US" sz="1600" dirty="0">
                <a:solidFill>
                  <a:srgbClr val="F74B15"/>
                </a:solidFill>
              </a:rPr>
              <a:t>that was added is not displayed </a:t>
            </a:r>
            <a:r>
              <a:rPr lang="en-US" sz="1600" dirty="0">
                <a:solidFill>
                  <a:srgbClr val="002060"/>
                </a:solidFill>
              </a:rPr>
              <a:t>on the game page, make sure</a:t>
            </a:r>
          </a:p>
          <a:p>
            <a:pPr>
              <a:buClr>
                <a:srgbClr val="002060"/>
              </a:buClr>
            </a:pPr>
            <a:r>
              <a:rPr lang="en-US" sz="1600" dirty="0">
                <a:solidFill>
                  <a:srgbClr val="002060"/>
                </a:solidFill>
              </a:rPr>
              <a:t>that your language is uncommented (NOT between /* and */), and the language</a:t>
            </a:r>
          </a:p>
          <a:p>
            <a:pPr>
              <a:buClr>
                <a:srgbClr val="002060"/>
              </a:buClr>
            </a:pPr>
            <a:r>
              <a:rPr lang="en-US" sz="1600" dirty="0">
                <a:solidFill>
                  <a:srgbClr val="002060"/>
                </a:solidFill>
              </a:rPr>
              <a:t>that you want to replace is commented (MUST BE between /* and */).</a:t>
            </a:r>
          </a:p>
        </p:txBody>
      </p:sp>
      <p:sp>
        <p:nvSpPr>
          <p:cNvPr id="6" name="Segnaposto numero diapositiva 5">
            <a:extLst>
              <a:ext uri="{FF2B5EF4-FFF2-40B4-BE49-F238E27FC236}">
                <a16:creationId xmlns:a16="http://schemas.microsoft.com/office/drawing/2014/main" id="{C1E681C5-4581-4EBC-0567-A48D543F1D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108335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3" name="Google Shape;82;p15">
            <a:extLst>
              <a:ext uri="{FF2B5EF4-FFF2-40B4-BE49-F238E27FC236}">
                <a16:creationId xmlns:a16="http://schemas.microsoft.com/office/drawing/2014/main" id="{01CC1D33-C5D5-5BE5-75FA-465EC2E39FC9}"/>
              </a:ext>
            </a:extLst>
          </p:cNvPr>
          <p:cNvSpPr txBox="1">
            <a:spLocks/>
          </p:cNvSpPr>
          <p:nvPr/>
        </p:nvSpPr>
        <p:spPr>
          <a:xfrm>
            <a:off x="0" y="109043"/>
            <a:ext cx="8520600" cy="3354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Open Sans"/>
              <a:buNone/>
              <a:defRPr sz="21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2pPr>
            <a:lvl3pPr marL="1371600" marR="0" lvl="2"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3pPr>
            <a:lvl4pPr marL="1828800" marR="0" lvl="3"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4pPr>
            <a:lvl5pPr marL="2286000" marR="0" lvl="4"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5pPr>
            <a:lvl6pPr marL="2743200" marR="0" lvl="5"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6pPr>
            <a:lvl7pPr marL="3200400" marR="0" lvl="6"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7pPr>
            <a:lvl8pPr marL="3657600" marR="0" lvl="7"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8pPr>
            <a:lvl9pPr marL="4114800" marR="0" lvl="8" indent="-317500" algn="ctr" rtl="0">
              <a:lnSpc>
                <a:spcPct val="100000"/>
              </a:lnSpc>
              <a:spcBef>
                <a:spcPts val="0"/>
              </a:spcBef>
              <a:spcAft>
                <a:spcPts val="0"/>
              </a:spcAft>
              <a:buClr>
                <a:schemeClr val="dk1"/>
              </a:buClr>
              <a:buSzPts val="2100"/>
              <a:buFont typeface="Economica"/>
              <a:buNone/>
              <a:defRPr sz="2100" b="0" i="0" u="none" strike="noStrike" cap="none">
                <a:solidFill>
                  <a:schemeClr val="dk1"/>
                </a:solidFill>
                <a:latin typeface="Economica"/>
                <a:ea typeface="Economica"/>
                <a:cs typeface="Economica"/>
                <a:sym typeface="Economica"/>
              </a:defRPr>
            </a:lvl9pPr>
          </a:lstStyle>
          <a:p>
            <a:pPr marL="114300" indent="0"/>
            <a:endParaRPr lang="en-US" dirty="0"/>
          </a:p>
        </p:txBody>
      </p:sp>
      <p:sp>
        <p:nvSpPr>
          <p:cNvPr id="74" name="Google Shape;74;p14"/>
          <p:cNvSpPr txBox="1">
            <a:spLocks noGrp="1"/>
          </p:cNvSpPr>
          <p:nvPr>
            <p:ph type="ctrTitle"/>
          </p:nvPr>
        </p:nvSpPr>
        <p:spPr>
          <a:xfrm>
            <a:off x="2632925" y="2053475"/>
            <a:ext cx="5076300" cy="781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solidFill>
                  <a:srgbClr val="002060"/>
                </a:solidFill>
              </a:rPr>
              <a:t>Have Fun!</a:t>
            </a:r>
            <a:endParaRPr dirty="0">
              <a:solidFill>
                <a:srgbClr val="002060"/>
              </a:solidFill>
            </a:endParaRPr>
          </a:p>
        </p:txBody>
      </p:sp>
      <p:pic>
        <p:nvPicPr>
          <p:cNvPr id="2" name="Google Shape;69;p13">
            <a:extLst>
              <a:ext uri="{FF2B5EF4-FFF2-40B4-BE49-F238E27FC236}">
                <a16:creationId xmlns:a16="http://schemas.microsoft.com/office/drawing/2014/main" id="{CE17F94C-A666-C437-5EF0-F77C6960A5A4}"/>
              </a:ext>
            </a:extLst>
          </p:cNvPr>
          <p:cNvPicPr preferRelativeResize="0"/>
          <p:nvPr/>
        </p:nvPicPr>
        <p:blipFill>
          <a:blip r:embed="rId3">
            <a:alphaModFix/>
          </a:blip>
          <a:stretch>
            <a:fillRect/>
          </a:stretch>
        </p:blipFill>
        <p:spPr>
          <a:xfrm>
            <a:off x="5888950" y="355352"/>
            <a:ext cx="2583500" cy="1362825"/>
          </a:xfrm>
          <a:prstGeom prst="rect">
            <a:avLst/>
          </a:prstGeom>
          <a:noFill/>
          <a:ln>
            <a:noFill/>
          </a:ln>
        </p:spPr>
      </p:pic>
      <p:sp>
        <p:nvSpPr>
          <p:cNvPr id="5" name="Google Shape;66;p13">
            <a:extLst>
              <a:ext uri="{FF2B5EF4-FFF2-40B4-BE49-F238E27FC236}">
                <a16:creationId xmlns:a16="http://schemas.microsoft.com/office/drawing/2014/main" id="{B832956E-830D-B820-9275-DD6B094D28E5}"/>
              </a:ext>
            </a:extLst>
          </p:cNvPr>
          <p:cNvSpPr txBox="1">
            <a:spLocks noGrp="1"/>
          </p:cNvSpPr>
          <p:nvPr>
            <p:ph type="subTitle" idx="1"/>
          </p:nvPr>
        </p:nvSpPr>
        <p:spPr>
          <a:xfrm>
            <a:off x="3189767" y="3169973"/>
            <a:ext cx="3934047" cy="1008622"/>
          </a:xfrm>
          <a:prstGeom prst="rect">
            <a:avLst/>
          </a:prstGeom>
        </p:spPr>
        <p:txBody>
          <a:bodyPr spcFirstLastPara="1" wrap="square" lIns="91425" tIns="91425" rIns="91425" bIns="91425" anchor="t" anchorCtr="0">
            <a:normAutofit fontScale="70000" lnSpcReduction="20000"/>
          </a:bodyPr>
          <a:lstStyle/>
          <a:p>
            <a:pPr marL="0" lvl="0" indent="0"/>
            <a:r>
              <a:rPr lang="fr-CH" dirty="0">
                <a:solidFill>
                  <a:srgbClr val="002060"/>
                </a:solidFill>
                <a:latin typeface="Open Sans"/>
                <a:ea typeface="Open Sans"/>
                <a:cs typeface="Open Sans"/>
                <a:sym typeface="Open Sans"/>
              </a:rPr>
              <a:t>By the </a:t>
            </a:r>
            <a:r>
              <a:rPr lang="fr-CH" dirty="0" err="1">
                <a:solidFill>
                  <a:srgbClr val="002060"/>
                </a:solidFill>
                <a:latin typeface="Open Sans"/>
                <a:ea typeface="Open Sans"/>
                <a:cs typeface="Open Sans"/>
                <a:sym typeface="Open Sans"/>
              </a:rPr>
              <a:t>University</a:t>
            </a:r>
            <a:r>
              <a:rPr lang="fr-CH" dirty="0">
                <a:solidFill>
                  <a:srgbClr val="002060"/>
                </a:solidFill>
                <a:latin typeface="Open Sans"/>
                <a:ea typeface="Open Sans"/>
                <a:cs typeface="Open Sans"/>
                <a:sym typeface="Open Sans"/>
              </a:rPr>
              <a:t> of Geneva </a:t>
            </a:r>
            <a:r>
              <a:rPr lang="fr-CH" dirty="0" err="1">
                <a:solidFill>
                  <a:srgbClr val="002060"/>
                </a:solidFill>
              </a:rPr>
              <a:t>Upskills</a:t>
            </a:r>
            <a:r>
              <a:rPr lang="fr-CH" dirty="0">
                <a:solidFill>
                  <a:srgbClr val="002060"/>
                </a:solidFill>
              </a:rPr>
              <a:t> team:</a:t>
            </a:r>
          </a:p>
          <a:p>
            <a:pPr marL="0" lvl="0" indent="0"/>
            <a:endParaRPr lang="fr-CH" dirty="0">
              <a:solidFill>
                <a:srgbClr val="002060"/>
              </a:solidFill>
            </a:endParaRPr>
          </a:p>
          <a:p>
            <a:pPr marL="0" lvl="0" indent="0"/>
            <a:r>
              <a:rPr lang="fr-CH" dirty="0">
                <a:solidFill>
                  <a:srgbClr val="002060"/>
                </a:solidFill>
              </a:rPr>
              <a:t>Marie Berthouzoz, Margherita Pallottino, Genoveva Puskas</a:t>
            </a:r>
            <a:endParaRPr dirty="0">
              <a:solidFill>
                <a:srgbClr val="002060"/>
              </a:solidFill>
              <a:latin typeface="Open Sans"/>
              <a:ea typeface="Open Sans"/>
              <a:cs typeface="Open Sans"/>
              <a:sym typeface="Open Sans"/>
            </a:endParaRPr>
          </a:p>
        </p:txBody>
      </p:sp>
      <p:sp>
        <p:nvSpPr>
          <p:cNvPr id="6" name="Segnaposto numero diapositiva 5">
            <a:extLst>
              <a:ext uri="{FF2B5EF4-FFF2-40B4-BE49-F238E27FC236}">
                <a16:creationId xmlns:a16="http://schemas.microsoft.com/office/drawing/2014/main" id="{82485E4F-2B47-669B-E97B-4601D8198E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12EE1D-9897-27B1-3247-1BFB4B03041E}"/>
              </a:ext>
            </a:extLst>
          </p:cNvPr>
          <p:cNvSpPr>
            <a:spLocks noGrp="1"/>
          </p:cNvSpPr>
          <p:nvPr>
            <p:ph type="title"/>
          </p:nvPr>
        </p:nvSpPr>
        <p:spPr/>
        <p:txBody>
          <a:bodyPr/>
          <a:lstStyle/>
          <a:p>
            <a:r>
              <a:rPr lang="en-US" dirty="0">
                <a:solidFill>
                  <a:srgbClr val="002060"/>
                </a:solidFill>
              </a:rPr>
              <a:t>The code:</a:t>
            </a:r>
          </a:p>
        </p:txBody>
      </p:sp>
      <p:sp>
        <p:nvSpPr>
          <p:cNvPr id="3" name="Segnaposto testo 2">
            <a:extLst>
              <a:ext uri="{FF2B5EF4-FFF2-40B4-BE49-F238E27FC236}">
                <a16:creationId xmlns:a16="http://schemas.microsoft.com/office/drawing/2014/main" id="{38B66B4F-CF61-2F6C-1B97-B94AF4E5A3D4}"/>
              </a:ext>
            </a:extLst>
          </p:cNvPr>
          <p:cNvSpPr>
            <a:spLocks noGrp="1"/>
          </p:cNvSpPr>
          <p:nvPr>
            <p:ph type="body" idx="1"/>
          </p:nvPr>
        </p:nvSpPr>
        <p:spPr/>
        <p:txBody>
          <a:bodyPr/>
          <a:lstStyle/>
          <a:p>
            <a:pPr marL="114300" indent="0">
              <a:buNone/>
            </a:pPr>
            <a:r>
              <a:rPr lang="en-US" sz="18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The game was made using </a:t>
            </a:r>
            <a:r>
              <a:rPr lang="en-US" sz="1800" b="1"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HTML</a:t>
            </a:r>
            <a:r>
              <a:rPr lang="en-US" sz="18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800" b="1"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CSS</a:t>
            </a:r>
            <a:r>
              <a:rPr lang="en-US" sz="18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 and </a:t>
            </a:r>
            <a:r>
              <a:rPr lang="en-US" sz="1800" b="1"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JavaScript</a:t>
            </a:r>
            <a:r>
              <a:rPr lang="en-US" sz="18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a:t>
            </a:r>
          </a:p>
          <a:p>
            <a:pPr marL="114300" indent="0">
              <a:buNone/>
            </a:pPr>
            <a:r>
              <a:rPr lang="en-US" sz="18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These are the most basic languages used for creating Web pages today, making the game playable using any browser on any computer.</a:t>
            </a:r>
          </a:p>
          <a:p>
            <a:pPr marL="114300" indent="0">
              <a:buNone/>
            </a:pPr>
            <a:endParaRPr lang="en-US" sz="18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endParaRPr>
          </a:p>
          <a:p>
            <a:pPr lvl="1"/>
            <a:r>
              <a:rPr lang="en-US"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HTML  files are used for the architecture</a:t>
            </a:r>
            <a:r>
              <a:rPr lang="en-US"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 of the game like, for instance, the structure of the homepage, the cards, the “materials” page.</a:t>
            </a:r>
          </a:p>
          <a:p>
            <a:pPr lvl="1"/>
            <a:r>
              <a:rPr lang="en-US"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The CSS file provides the visual styling of the page: colors, fonts, spacing, etc.</a:t>
            </a:r>
          </a:p>
          <a:p>
            <a:pPr lvl="1"/>
            <a:r>
              <a:rPr lang="en-US"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JavaScript is used to realize all the interactive elements of the game, like flipping cards and the reasoning of your artificial opponent. The game was programmed with the help of two JavaScript libraries called </a:t>
            </a:r>
            <a:r>
              <a:rPr lang="en-US" i="1" dirty="0" err="1">
                <a:solidFill>
                  <a:srgbClr val="002060"/>
                </a:solidFill>
                <a:latin typeface="Calibri" panose="020F0502020204030204" pitchFamily="34" charset="0"/>
                <a:ea typeface="MS Mincho" panose="02020609040205080304" pitchFamily="49" charset="-128"/>
                <a:cs typeface="Times New Roman" panose="02020603050405020304" pitchFamily="18" charset="0"/>
              </a:rPr>
              <a:t>CreateJS</a:t>
            </a:r>
            <a:r>
              <a:rPr lang="en-US" i="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 </a:t>
            </a:r>
            <a:r>
              <a:rPr lang="en-US"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and </a:t>
            </a:r>
            <a:r>
              <a:rPr lang="en-US" i="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Sweet Alert</a:t>
            </a:r>
            <a:r>
              <a:rPr lang="en-US"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 </a:t>
            </a:r>
            <a:endParaRPr lang="en-US" dirty="0">
              <a:solidFill>
                <a:srgbClr val="002060"/>
              </a:solidFill>
            </a:endParaRPr>
          </a:p>
        </p:txBody>
      </p:sp>
      <p:sp>
        <p:nvSpPr>
          <p:cNvPr id="4" name="Segnaposto numero diapositiva 3">
            <a:extLst>
              <a:ext uri="{FF2B5EF4-FFF2-40B4-BE49-F238E27FC236}">
                <a16:creationId xmlns:a16="http://schemas.microsoft.com/office/drawing/2014/main" id="{750320A5-740A-BBBC-0853-48B5D7AB78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4441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lvl="0"/>
            <a:r>
              <a:rPr lang="en-US" dirty="0">
                <a:solidFill>
                  <a:srgbClr val="002060"/>
                </a:solidFill>
              </a:rPr>
              <a:t>The components of the code 1/3</a:t>
            </a:r>
            <a:endParaRPr lang="fr-CH" dirty="0">
              <a:solidFill>
                <a:srgbClr val="002060"/>
              </a:solidFill>
            </a:endParaRPr>
          </a:p>
        </p:txBody>
      </p:sp>
      <p:pic>
        <p:nvPicPr>
          <p:cNvPr id="3" name="Immagine 2">
            <a:extLst>
              <a:ext uri="{FF2B5EF4-FFF2-40B4-BE49-F238E27FC236}">
                <a16:creationId xmlns:a16="http://schemas.microsoft.com/office/drawing/2014/main" id="{7024D290-FDE1-5D80-3F5F-9AA88401A6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91380" y="1782632"/>
            <a:ext cx="5761240" cy="2427368"/>
          </a:xfrm>
          <a:prstGeom prst="rect">
            <a:avLst/>
          </a:prstGeom>
          <a:solidFill>
            <a:srgbClr val="F58220"/>
          </a:solidFill>
          <a:ln w="28575">
            <a:solidFill>
              <a:srgbClr val="002060"/>
            </a:solidFill>
          </a:ln>
        </p:spPr>
      </p:pic>
      <p:sp>
        <p:nvSpPr>
          <p:cNvPr id="5" name="Callout: freccia in giù 4">
            <a:extLst>
              <a:ext uri="{FF2B5EF4-FFF2-40B4-BE49-F238E27FC236}">
                <a16:creationId xmlns:a16="http://schemas.microsoft.com/office/drawing/2014/main" id="{31279B86-A302-865C-08CA-CDD6A5B8E02A}"/>
              </a:ext>
            </a:extLst>
          </p:cNvPr>
          <p:cNvSpPr/>
          <p:nvPr/>
        </p:nvSpPr>
        <p:spPr>
          <a:xfrm rot="19350176">
            <a:off x="2434854" y="2951837"/>
            <a:ext cx="1743739" cy="831300"/>
          </a:xfrm>
          <a:prstGeom prst="downArrowCallout">
            <a:avLst/>
          </a:prstGeom>
          <a:solidFill>
            <a:srgbClr val="0F4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r>
              <a:rPr lang="en-US" b="1" i="1" dirty="0"/>
              <a:t>Go to: instructions</a:t>
            </a:r>
            <a:r>
              <a:rPr lang="en-US" i="1" dirty="0"/>
              <a:t>.</a:t>
            </a:r>
            <a:r>
              <a:rPr lang="en-US" b="1" i="1" dirty="0"/>
              <a:t>html</a:t>
            </a:r>
            <a:r>
              <a:rPr lang="en-US" dirty="0"/>
              <a:t> </a:t>
            </a:r>
          </a:p>
        </p:txBody>
      </p:sp>
      <p:sp>
        <p:nvSpPr>
          <p:cNvPr id="6" name="Esplosione: 8 punte 5">
            <a:extLst>
              <a:ext uri="{FF2B5EF4-FFF2-40B4-BE49-F238E27FC236}">
                <a16:creationId xmlns:a16="http://schemas.microsoft.com/office/drawing/2014/main" id="{DB730B9E-B1F8-DA4A-F26E-31FF4B3FD36E}"/>
              </a:ext>
            </a:extLst>
          </p:cNvPr>
          <p:cNvSpPr/>
          <p:nvPr/>
        </p:nvSpPr>
        <p:spPr>
          <a:xfrm>
            <a:off x="1025482" y="933500"/>
            <a:ext cx="2849526" cy="2041451"/>
          </a:xfrm>
          <a:prstGeom prst="irregularSeal1">
            <a:avLst/>
          </a:prstGeom>
          <a:solidFill>
            <a:srgbClr val="0F4B8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t>index.html</a:t>
            </a:r>
            <a:r>
              <a:rPr lang="en-US" sz="1800" b="1" dirty="0"/>
              <a:t> </a:t>
            </a:r>
          </a:p>
        </p:txBody>
      </p:sp>
      <p:sp>
        <p:nvSpPr>
          <p:cNvPr id="9" name="Callout: freccia in giù 8">
            <a:extLst>
              <a:ext uri="{FF2B5EF4-FFF2-40B4-BE49-F238E27FC236}">
                <a16:creationId xmlns:a16="http://schemas.microsoft.com/office/drawing/2014/main" id="{15780AE5-A773-0751-4D3E-37F335956A9B}"/>
              </a:ext>
            </a:extLst>
          </p:cNvPr>
          <p:cNvSpPr/>
          <p:nvPr/>
        </p:nvSpPr>
        <p:spPr>
          <a:xfrm rot="2512138">
            <a:off x="4744568" y="2973102"/>
            <a:ext cx="1743739" cy="831300"/>
          </a:xfrm>
          <a:prstGeom prst="downArrowCallout">
            <a:avLst/>
          </a:prstGeom>
          <a:solidFill>
            <a:srgbClr val="0F4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sz="1400" b="1" i="1" dirty="0"/>
              <a:t>Go to: play.html</a:t>
            </a:r>
            <a:r>
              <a:rPr lang="en-US" sz="1400" b="1" dirty="0"/>
              <a:t> </a:t>
            </a:r>
            <a:r>
              <a:rPr lang="en-US" dirty="0"/>
              <a:t> </a:t>
            </a:r>
          </a:p>
        </p:txBody>
      </p:sp>
      <p:sp>
        <p:nvSpPr>
          <p:cNvPr id="10" name="CasellaDiTesto 9">
            <a:extLst>
              <a:ext uri="{FF2B5EF4-FFF2-40B4-BE49-F238E27FC236}">
                <a16:creationId xmlns:a16="http://schemas.microsoft.com/office/drawing/2014/main" id="{0346F3A8-4EEC-7875-7AC8-CBC823FD2E5E}"/>
              </a:ext>
            </a:extLst>
          </p:cNvPr>
          <p:cNvSpPr txBox="1"/>
          <p:nvPr/>
        </p:nvSpPr>
        <p:spPr>
          <a:xfrm>
            <a:off x="3935447" y="4316283"/>
            <a:ext cx="1273105" cy="307777"/>
          </a:xfrm>
          <a:prstGeom prst="rect">
            <a:avLst/>
          </a:prstGeom>
          <a:noFill/>
        </p:spPr>
        <p:txBody>
          <a:bodyPr wrap="none" rtlCol="0">
            <a:spAutoFit/>
          </a:bodyPr>
          <a:lstStyle/>
          <a:p>
            <a:r>
              <a:rPr lang="en-US" b="1" dirty="0">
                <a:solidFill>
                  <a:srgbClr val="002060"/>
                </a:solidFill>
              </a:rPr>
              <a:t>HOME PAGE</a:t>
            </a:r>
          </a:p>
        </p:txBody>
      </p:sp>
      <p:sp>
        <p:nvSpPr>
          <p:cNvPr id="11" name="Esplosione: 8 punte 10">
            <a:extLst>
              <a:ext uri="{FF2B5EF4-FFF2-40B4-BE49-F238E27FC236}">
                <a16:creationId xmlns:a16="http://schemas.microsoft.com/office/drawing/2014/main" id="{05DF643E-92D7-3BD4-A6C3-2C05FB783D33}"/>
              </a:ext>
            </a:extLst>
          </p:cNvPr>
          <p:cNvSpPr/>
          <p:nvPr/>
        </p:nvSpPr>
        <p:spPr>
          <a:xfrm>
            <a:off x="311700" y="3527170"/>
            <a:ext cx="1881963" cy="1471943"/>
          </a:xfrm>
          <a:prstGeom prst="irregularSeal1">
            <a:avLst/>
          </a:prstGeom>
          <a:solidFill>
            <a:srgbClr val="0F4B8D"/>
          </a:solidFill>
          <a:ln>
            <a:solidFill>
              <a:srgbClr val="F74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a:t>style.css</a:t>
            </a:r>
          </a:p>
        </p:txBody>
      </p:sp>
      <p:sp>
        <p:nvSpPr>
          <p:cNvPr id="12" name="Rettangolo con angoli arrotondati 11">
            <a:extLst>
              <a:ext uri="{FF2B5EF4-FFF2-40B4-BE49-F238E27FC236}">
                <a16:creationId xmlns:a16="http://schemas.microsoft.com/office/drawing/2014/main" id="{DA49DB73-1948-15E5-51AF-ABC1BC9B3FB8}"/>
              </a:ext>
            </a:extLst>
          </p:cNvPr>
          <p:cNvSpPr/>
          <p:nvPr/>
        </p:nvSpPr>
        <p:spPr>
          <a:xfrm>
            <a:off x="3581293" y="3728085"/>
            <a:ext cx="1724626" cy="554224"/>
          </a:xfrm>
          <a:prstGeom prst="roundRect">
            <a:avLst/>
          </a:prstGeom>
          <a:solidFill>
            <a:srgbClr val="F58220">
              <a:alpha val="28000"/>
            </a:srgbClr>
          </a:solidFill>
          <a:ln w="19050">
            <a:solidFill>
              <a:srgbClr val="F74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a:extLst>
              <a:ext uri="{FF2B5EF4-FFF2-40B4-BE49-F238E27FC236}">
                <a16:creationId xmlns:a16="http://schemas.microsoft.com/office/drawing/2014/main" id="{EAFB98B2-F818-B2E9-18C2-6A185AEADE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57742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lvl="0"/>
            <a:r>
              <a:rPr lang="en-US" dirty="0">
                <a:solidFill>
                  <a:srgbClr val="002060"/>
                </a:solidFill>
              </a:rPr>
              <a:t>The components of the code 2/3</a:t>
            </a:r>
            <a:endParaRPr dirty="0">
              <a:solidFill>
                <a:srgbClr val="002060"/>
              </a:solidFill>
              <a:latin typeface="Open Sans"/>
              <a:ea typeface="Open Sans"/>
              <a:cs typeface="Open Sans"/>
              <a:sym typeface="Open Sans"/>
            </a:endParaRPr>
          </a:p>
        </p:txBody>
      </p:sp>
      <p:pic>
        <p:nvPicPr>
          <p:cNvPr id="3" name="Immagine 2">
            <a:extLst>
              <a:ext uri="{FF2B5EF4-FFF2-40B4-BE49-F238E27FC236}">
                <a16:creationId xmlns:a16="http://schemas.microsoft.com/office/drawing/2014/main" id="{325C5927-863D-F0C7-BD85-DCA8B26B5D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1705" y="1349455"/>
            <a:ext cx="6360590" cy="2956737"/>
          </a:xfrm>
          <a:prstGeom prst="rect">
            <a:avLst/>
          </a:prstGeom>
          <a:solidFill>
            <a:schemeClr val="bg1"/>
          </a:solidFill>
          <a:ln w="28575">
            <a:solidFill>
              <a:srgbClr val="002060"/>
            </a:solidFill>
          </a:ln>
        </p:spPr>
      </p:pic>
      <p:sp>
        <p:nvSpPr>
          <p:cNvPr id="5" name="Esplosione: 8 punte 4">
            <a:extLst>
              <a:ext uri="{FF2B5EF4-FFF2-40B4-BE49-F238E27FC236}">
                <a16:creationId xmlns:a16="http://schemas.microsoft.com/office/drawing/2014/main" id="{4009B04B-ECAF-1D5A-ABCD-EC3438517DDF}"/>
              </a:ext>
            </a:extLst>
          </p:cNvPr>
          <p:cNvSpPr/>
          <p:nvPr/>
        </p:nvSpPr>
        <p:spPr>
          <a:xfrm>
            <a:off x="1297173" y="982408"/>
            <a:ext cx="2849526" cy="2041451"/>
          </a:xfrm>
          <a:prstGeom prst="irregularSeal1">
            <a:avLst/>
          </a:prstGeom>
          <a:solidFill>
            <a:srgbClr val="0F4B8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constants.js</a:t>
            </a:r>
            <a:endParaRPr lang="fr-CH" sz="1600" b="1" dirty="0"/>
          </a:p>
        </p:txBody>
      </p:sp>
      <p:sp>
        <p:nvSpPr>
          <p:cNvPr id="6" name="Callout: freccia in giù 5">
            <a:extLst>
              <a:ext uri="{FF2B5EF4-FFF2-40B4-BE49-F238E27FC236}">
                <a16:creationId xmlns:a16="http://schemas.microsoft.com/office/drawing/2014/main" id="{82008E5B-DDA8-53A3-70B7-16066B6C83C3}"/>
              </a:ext>
            </a:extLst>
          </p:cNvPr>
          <p:cNvSpPr/>
          <p:nvPr/>
        </p:nvSpPr>
        <p:spPr>
          <a:xfrm>
            <a:off x="5784112" y="2104810"/>
            <a:ext cx="1743739" cy="1446026"/>
          </a:xfrm>
          <a:prstGeom prst="downArrowCallout">
            <a:avLst/>
          </a:prstGeom>
          <a:solidFill>
            <a:srgbClr val="F58220"/>
          </a:solidFill>
          <a:ln>
            <a:solidFill>
              <a:srgbClr val="F74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b="1" i="1" dirty="0"/>
              <a:t>Go to:</a:t>
            </a:r>
          </a:p>
          <a:p>
            <a:pPr marL="114300" algn="ctr"/>
            <a:r>
              <a:rPr lang="en-US" b="1" i="1" dirty="0"/>
              <a:t>materials</a:t>
            </a:r>
            <a:r>
              <a:rPr lang="en-US" sz="1400" b="1" i="1" dirty="0"/>
              <a:t>.html</a:t>
            </a:r>
            <a:r>
              <a:rPr lang="en-US" sz="1400" b="1" dirty="0"/>
              <a:t> </a:t>
            </a:r>
            <a:r>
              <a:rPr lang="en-US" dirty="0"/>
              <a:t> </a:t>
            </a:r>
          </a:p>
        </p:txBody>
      </p:sp>
      <p:sp>
        <p:nvSpPr>
          <p:cNvPr id="7" name="Rettangolo con angoli arrotondati 6">
            <a:extLst>
              <a:ext uri="{FF2B5EF4-FFF2-40B4-BE49-F238E27FC236}">
                <a16:creationId xmlns:a16="http://schemas.microsoft.com/office/drawing/2014/main" id="{6F420838-C702-335A-DE5E-545C278099CF}"/>
              </a:ext>
            </a:extLst>
          </p:cNvPr>
          <p:cNvSpPr/>
          <p:nvPr/>
        </p:nvSpPr>
        <p:spPr>
          <a:xfrm>
            <a:off x="5954233" y="3661797"/>
            <a:ext cx="1403498" cy="554224"/>
          </a:xfrm>
          <a:prstGeom prst="roundRect">
            <a:avLst/>
          </a:prstGeom>
          <a:solidFill>
            <a:schemeClr val="bg1">
              <a:alpha val="27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splosione: 8 punte 7">
            <a:extLst>
              <a:ext uri="{FF2B5EF4-FFF2-40B4-BE49-F238E27FC236}">
                <a16:creationId xmlns:a16="http://schemas.microsoft.com/office/drawing/2014/main" id="{7C61DF69-C7D0-550A-204A-9B40BF1BC2FD}"/>
              </a:ext>
            </a:extLst>
          </p:cNvPr>
          <p:cNvSpPr/>
          <p:nvPr/>
        </p:nvSpPr>
        <p:spPr>
          <a:xfrm>
            <a:off x="228020" y="3480049"/>
            <a:ext cx="1881963" cy="1471943"/>
          </a:xfrm>
          <a:prstGeom prst="irregularSeal1">
            <a:avLst/>
          </a:prstGeom>
          <a:solidFill>
            <a:srgbClr val="0F4B8D"/>
          </a:solidFill>
          <a:ln>
            <a:solidFill>
              <a:srgbClr val="F74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a:t>style.css</a:t>
            </a:r>
          </a:p>
        </p:txBody>
      </p:sp>
      <p:sp>
        <p:nvSpPr>
          <p:cNvPr id="2" name="Segnaposto numero diapositiva 1">
            <a:extLst>
              <a:ext uri="{FF2B5EF4-FFF2-40B4-BE49-F238E27FC236}">
                <a16:creationId xmlns:a16="http://schemas.microsoft.com/office/drawing/2014/main" id="{EBA8E4B8-6512-EA4A-26DD-6FFF8F4710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lvl="0"/>
            <a:r>
              <a:rPr lang="en-US" dirty="0">
                <a:solidFill>
                  <a:srgbClr val="002060"/>
                </a:solidFill>
              </a:rPr>
              <a:t>The components of the code 3/3</a:t>
            </a:r>
            <a:endParaRPr dirty="0">
              <a:solidFill>
                <a:srgbClr val="002060"/>
              </a:solidFill>
              <a:latin typeface="Open Sans"/>
              <a:ea typeface="Open Sans"/>
              <a:cs typeface="Open Sans"/>
              <a:sym typeface="Open Sans"/>
            </a:endParaRPr>
          </a:p>
        </p:txBody>
      </p:sp>
      <p:pic>
        <p:nvPicPr>
          <p:cNvPr id="4" name="Immagine 3">
            <a:extLst>
              <a:ext uri="{FF2B5EF4-FFF2-40B4-BE49-F238E27FC236}">
                <a16:creationId xmlns:a16="http://schemas.microsoft.com/office/drawing/2014/main" id="{EC39D320-C91D-DE2D-EC48-2988973A8EB4}"/>
              </a:ext>
            </a:extLst>
          </p:cNvPr>
          <p:cNvPicPr>
            <a:picLocks noChangeAspect="1"/>
          </p:cNvPicPr>
          <p:nvPr/>
        </p:nvPicPr>
        <p:blipFill>
          <a:blip r:embed="rId3"/>
          <a:stretch>
            <a:fillRect/>
          </a:stretch>
        </p:blipFill>
        <p:spPr>
          <a:xfrm>
            <a:off x="1956156" y="2317898"/>
            <a:ext cx="5656755" cy="2599050"/>
          </a:xfrm>
          <a:prstGeom prst="rect">
            <a:avLst/>
          </a:prstGeom>
          <a:ln w="19050">
            <a:solidFill>
              <a:srgbClr val="002060"/>
            </a:solidFill>
          </a:ln>
        </p:spPr>
      </p:pic>
      <p:sp>
        <p:nvSpPr>
          <p:cNvPr id="5" name="Esplosione: 8 punte 4">
            <a:extLst>
              <a:ext uri="{FF2B5EF4-FFF2-40B4-BE49-F238E27FC236}">
                <a16:creationId xmlns:a16="http://schemas.microsoft.com/office/drawing/2014/main" id="{4009B04B-ECAF-1D5A-ABCD-EC3438517DDF}"/>
              </a:ext>
            </a:extLst>
          </p:cNvPr>
          <p:cNvSpPr/>
          <p:nvPr/>
        </p:nvSpPr>
        <p:spPr>
          <a:xfrm>
            <a:off x="3343192" y="2710367"/>
            <a:ext cx="3115224" cy="1968352"/>
          </a:xfrm>
          <a:prstGeom prst="irregularSeal1">
            <a:avLst/>
          </a:prstGeom>
          <a:solidFill>
            <a:srgbClr val="0F4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sz="1600" b="1" i="1" dirty="0"/>
              <a:t>materials.html</a:t>
            </a:r>
            <a:r>
              <a:rPr lang="en-US" sz="1600" b="1" dirty="0"/>
              <a:t> </a:t>
            </a:r>
            <a:r>
              <a:rPr lang="en-US" sz="1600" dirty="0"/>
              <a:t> </a:t>
            </a:r>
          </a:p>
        </p:txBody>
      </p:sp>
      <p:sp>
        <p:nvSpPr>
          <p:cNvPr id="6" name="Callout: freccia in giù 5">
            <a:extLst>
              <a:ext uri="{FF2B5EF4-FFF2-40B4-BE49-F238E27FC236}">
                <a16:creationId xmlns:a16="http://schemas.microsoft.com/office/drawing/2014/main" id="{7F60D1E1-800A-FC89-C9A7-341F6DE87C8B}"/>
              </a:ext>
            </a:extLst>
          </p:cNvPr>
          <p:cNvSpPr/>
          <p:nvPr/>
        </p:nvSpPr>
        <p:spPr>
          <a:xfrm rot="19350176">
            <a:off x="2755388" y="1623009"/>
            <a:ext cx="1743739" cy="831300"/>
          </a:xfrm>
          <a:prstGeom prst="downArrowCallout">
            <a:avLst/>
          </a:prstGeom>
          <a:solidFill>
            <a:srgbClr val="0F4B8D"/>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r>
              <a:rPr lang="en-US" b="1" i="1" dirty="0"/>
              <a:t>glossary.html </a:t>
            </a:r>
            <a:r>
              <a:rPr lang="en-US" dirty="0"/>
              <a:t> </a:t>
            </a:r>
          </a:p>
        </p:txBody>
      </p:sp>
      <p:sp>
        <p:nvSpPr>
          <p:cNvPr id="7" name="Callout: freccia in giù 6">
            <a:extLst>
              <a:ext uri="{FF2B5EF4-FFF2-40B4-BE49-F238E27FC236}">
                <a16:creationId xmlns:a16="http://schemas.microsoft.com/office/drawing/2014/main" id="{34585ABA-2376-5556-C6AB-8FDD99C699C4}"/>
              </a:ext>
            </a:extLst>
          </p:cNvPr>
          <p:cNvSpPr/>
          <p:nvPr/>
        </p:nvSpPr>
        <p:spPr>
          <a:xfrm rot="2512138">
            <a:off x="4776244" y="1653949"/>
            <a:ext cx="1743739" cy="831300"/>
          </a:xfrm>
          <a:prstGeom prst="downArrowCallout">
            <a:avLst/>
          </a:prstGeom>
          <a:solidFill>
            <a:srgbClr val="0F4B8D"/>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sz="1400" b="1" dirty="0"/>
              <a:t>featurelist.html </a:t>
            </a:r>
            <a:r>
              <a:rPr lang="en-US" dirty="0"/>
              <a:t> </a:t>
            </a:r>
          </a:p>
        </p:txBody>
      </p:sp>
      <p:sp>
        <p:nvSpPr>
          <p:cNvPr id="8" name="Esplosione: 8 punte 7">
            <a:extLst>
              <a:ext uri="{FF2B5EF4-FFF2-40B4-BE49-F238E27FC236}">
                <a16:creationId xmlns:a16="http://schemas.microsoft.com/office/drawing/2014/main" id="{D4AD7697-CB01-5DF5-BC08-530D5F2626BB}"/>
              </a:ext>
            </a:extLst>
          </p:cNvPr>
          <p:cNvSpPr/>
          <p:nvPr/>
        </p:nvSpPr>
        <p:spPr>
          <a:xfrm>
            <a:off x="495624" y="3445005"/>
            <a:ext cx="1881963" cy="1471943"/>
          </a:xfrm>
          <a:prstGeom prst="irregularSeal1">
            <a:avLst/>
          </a:prstGeom>
          <a:solidFill>
            <a:srgbClr val="0F4B8D"/>
          </a:solidFill>
          <a:ln>
            <a:solidFill>
              <a:srgbClr val="F74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a:t>style.css</a:t>
            </a:r>
          </a:p>
        </p:txBody>
      </p:sp>
      <p:sp>
        <p:nvSpPr>
          <p:cNvPr id="2" name="Segnaposto numero diapositiva 1">
            <a:extLst>
              <a:ext uri="{FF2B5EF4-FFF2-40B4-BE49-F238E27FC236}">
                <a16:creationId xmlns:a16="http://schemas.microsoft.com/office/drawing/2014/main" id="{D7C56958-9977-9792-DD45-BCF154ED06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39657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2C9FD-10D8-1AA8-EE9B-BE7E0F91AB51}"/>
              </a:ext>
            </a:extLst>
          </p:cNvPr>
          <p:cNvSpPr>
            <a:spLocks noGrp="1"/>
          </p:cNvSpPr>
          <p:nvPr>
            <p:ph type="title"/>
          </p:nvPr>
        </p:nvSpPr>
        <p:spPr>
          <a:xfrm>
            <a:off x="265500" y="800399"/>
            <a:ext cx="4045200" cy="663391"/>
          </a:xfrm>
        </p:spPr>
        <p:txBody>
          <a:bodyPr>
            <a:normAutofit fontScale="90000"/>
          </a:bodyPr>
          <a:lstStyle/>
          <a:p>
            <a:r>
              <a:rPr lang="en-US" dirty="0">
                <a:solidFill>
                  <a:srgbClr val="F58220"/>
                </a:solidFill>
              </a:rPr>
              <a:t>Constants.js</a:t>
            </a:r>
          </a:p>
        </p:txBody>
      </p:sp>
      <p:sp>
        <p:nvSpPr>
          <p:cNvPr id="3" name="Sottotitolo 2">
            <a:extLst>
              <a:ext uri="{FF2B5EF4-FFF2-40B4-BE49-F238E27FC236}">
                <a16:creationId xmlns:a16="http://schemas.microsoft.com/office/drawing/2014/main" id="{2880387E-16C9-3D79-92F5-546B104A4283}"/>
              </a:ext>
            </a:extLst>
          </p:cNvPr>
          <p:cNvSpPr>
            <a:spLocks noGrp="1"/>
          </p:cNvSpPr>
          <p:nvPr>
            <p:ph type="subTitle" idx="1"/>
          </p:nvPr>
        </p:nvSpPr>
        <p:spPr>
          <a:xfrm>
            <a:off x="265500" y="1892595"/>
            <a:ext cx="4045200" cy="2450506"/>
          </a:xfrm>
        </p:spPr>
        <p:txBody>
          <a:bodyPr>
            <a:normAutofit fontScale="92500" lnSpcReduction="20000"/>
          </a:bodyPr>
          <a:lstStyle/>
          <a:p>
            <a:pPr marL="0" algn="just"/>
            <a:r>
              <a:rPr lang="en-US" sz="24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This is the only JavaScript file in the folder, and where all features and languages are stored along with all related information.</a:t>
            </a:r>
          </a:p>
          <a:p>
            <a:pPr marL="0" algn="just"/>
            <a:endParaRPr lang="en-US" sz="2400"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a:p>
            <a:pPr marL="0" algn="just"/>
            <a:r>
              <a:rPr lang="en-US" sz="24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This file is the one that needs to be edited in order to add, remove or edit a language of the game.</a:t>
            </a:r>
          </a:p>
        </p:txBody>
      </p:sp>
      <p:sp>
        <p:nvSpPr>
          <p:cNvPr id="4" name="Segnaposto testo 3">
            <a:extLst>
              <a:ext uri="{FF2B5EF4-FFF2-40B4-BE49-F238E27FC236}">
                <a16:creationId xmlns:a16="http://schemas.microsoft.com/office/drawing/2014/main" id="{655D3E6F-4038-0950-AD37-982737178870}"/>
              </a:ext>
            </a:extLst>
          </p:cNvPr>
          <p:cNvSpPr>
            <a:spLocks noGrp="1"/>
          </p:cNvSpPr>
          <p:nvPr>
            <p:ph type="body" idx="2"/>
          </p:nvPr>
        </p:nvSpPr>
        <p:spPr/>
        <p:txBody>
          <a:bodyPr/>
          <a:lstStyle/>
          <a:p>
            <a:r>
              <a:rPr lang="en-US" dirty="0">
                <a:effectLst/>
                <a:latin typeface="Calibri" panose="020F0502020204030204" pitchFamily="34" charset="0"/>
                <a:ea typeface="MS Mincho" panose="02020609040205080304" pitchFamily="49" charset="-128"/>
                <a:cs typeface="Times New Roman" panose="02020603050405020304" pitchFamily="18" charset="0"/>
              </a:rPr>
              <a:t>&gt; </a:t>
            </a:r>
            <a:r>
              <a:rPr lang="en-US" i="1" dirty="0">
                <a:effectLst/>
                <a:latin typeface="Calibri" panose="020F0502020204030204" pitchFamily="34" charset="0"/>
                <a:ea typeface="MS Mincho" panose="02020609040205080304" pitchFamily="49" charset="-128"/>
                <a:cs typeface="Times New Roman" panose="02020603050405020304" pitchFamily="18" charset="0"/>
              </a:rPr>
              <a:t>Open With</a:t>
            </a:r>
            <a:r>
              <a:rPr lang="en-US" dirty="0">
                <a:effectLst/>
                <a:latin typeface="Calibri" panose="020F0502020204030204" pitchFamily="34" charset="0"/>
                <a:ea typeface="MS Mincho" panose="02020609040205080304" pitchFamily="49" charset="-128"/>
                <a:cs typeface="Times New Roman" panose="02020603050405020304" pitchFamily="18" charset="0"/>
              </a:rPr>
              <a:t> &gt; </a:t>
            </a:r>
            <a:r>
              <a:rPr lang="en-US" u="sng" dirty="0">
                <a:solidFill>
                  <a:srgbClr val="002060"/>
                </a:solidFill>
                <a:latin typeface="Calibri" panose="020F0502020204030204" pitchFamily="34" charset="0"/>
                <a:ea typeface="MS Mincho" panose="020206090402050803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Notepad++</a:t>
            </a:r>
            <a:r>
              <a:rPr lang="en-US"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 </a:t>
            </a:r>
          </a:p>
          <a:p>
            <a:pPr marL="114300" indent="0">
              <a:buNone/>
            </a:pPr>
            <a:endParaRPr lang="en-US" dirty="0">
              <a:latin typeface="Calibri" panose="020F0502020204030204" pitchFamily="34" charset="0"/>
              <a:ea typeface="MS Mincho" panose="02020609040205080304" pitchFamily="49" charset="-128"/>
              <a:cs typeface="Times New Roman" panose="02020603050405020304" pitchFamily="18" charset="0"/>
            </a:endParaRPr>
          </a:p>
          <a:p>
            <a:r>
              <a:rPr lang="en-US" dirty="0">
                <a:effectLst/>
                <a:latin typeface="Calibri" panose="020F0502020204030204" pitchFamily="34" charset="0"/>
                <a:ea typeface="MS Mincho" panose="02020609040205080304" pitchFamily="49" charset="-128"/>
                <a:cs typeface="Times New Roman" panose="02020603050405020304" pitchFamily="18" charset="0"/>
              </a:rPr>
              <a:t>It is strongly recommended that you download and use a source code editor like </a:t>
            </a:r>
            <a:r>
              <a:rPr lang="en-US" u="sng" dirty="0">
                <a:solidFill>
                  <a:srgbClr val="002060"/>
                </a:solidFill>
                <a:latin typeface="Calibri" panose="020F0502020204030204" pitchFamily="34" charset="0"/>
                <a:ea typeface="MS Mincho" panose="020206090402050803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Notepad++</a:t>
            </a:r>
            <a:r>
              <a:rPr lang="en-US"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 </a:t>
            </a:r>
            <a:r>
              <a:rPr lang="en-US" dirty="0">
                <a:effectLst/>
                <a:latin typeface="Calibri" panose="020F0502020204030204" pitchFamily="34" charset="0"/>
                <a:ea typeface="MS Mincho" panose="02020609040205080304" pitchFamily="49" charset="-128"/>
                <a:cs typeface="Times New Roman" panose="02020603050405020304" pitchFamily="18" charset="0"/>
              </a:rPr>
              <a:t>, as it will highlight different parts of the code for you and make it easier to navigate.</a:t>
            </a:r>
          </a:p>
          <a:p>
            <a:endParaRPr lang="en-US" dirty="0"/>
          </a:p>
        </p:txBody>
      </p:sp>
      <p:sp>
        <p:nvSpPr>
          <p:cNvPr id="5" name="Segnaposto numero diapositiva 4">
            <a:extLst>
              <a:ext uri="{FF2B5EF4-FFF2-40B4-BE49-F238E27FC236}">
                <a16:creationId xmlns:a16="http://schemas.microsoft.com/office/drawing/2014/main" id="{258F3667-623F-D918-5212-780082F091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44134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332743-C5F5-4FE0-248F-5C0980D6373C}"/>
              </a:ext>
            </a:extLst>
          </p:cNvPr>
          <p:cNvSpPr>
            <a:spLocks noGrp="1"/>
          </p:cNvSpPr>
          <p:nvPr>
            <p:ph type="title"/>
          </p:nvPr>
        </p:nvSpPr>
        <p:spPr>
          <a:xfrm>
            <a:off x="265500" y="929275"/>
            <a:ext cx="4045200" cy="3057934"/>
          </a:xfrm>
        </p:spPr>
        <p:txBody>
          <a:bodyPr>
            <a:normAutofit/>
          </a:bodyPr>
          <a:lstStyle/>
          <a:p>
            <a:r>
              <a:rPr lang="en-US" dirty="0">
                <a:solidFill>
                  <a:srgbClr val="F58220"/>
                </a:solidFill>
              </a:rPr>
              <a:t>How to create a personalized version of the game on your computer:</a:t>
            </a:r>
          </a:p>
        </p:txBody>
      </p:sp>
      <p:sp>
        <p:nvSpPr>
          <p:cNvPr id="3" name="Sottotitolo 2">
            <a:extLst>
              <a:ext uri="{FF2B5EF4-FFF2-40B4-BE49-F238E27FC236}">
                <a16:creationId xmlns:a16="http://schemas.microsoft.com/office/drawing/2014/main" id="{604BAA7B-5E9C-5D8D-0229-9F41D0C1AF0E}"/>
              </a:ext>
            </a:extLst>
          </p:cNvPr>
          <p:cNvSpPr>
            <a:spLocks noGrp="1"/>
          </p:cNvSpPr>
          <p:nvPr>
            <p:ph type="subTitle" idx="1"/>
          </p:nvPr>
        </p:nvSpPr>
        <p:spPr>
          <a:xfrm>
            <a:off x="159301" y="4419300"/>
            <a:ext cx="4045200" cy="463297"/>
          </a:xfrm>
        </p:spPr>
        <p:txBody>
          <a:bodyPr>
            <a:normAutofit fontScale="92500" lnSpcReduction="10000"/>
          </a:bodyPr>
          <a:lstStyle/>
          <a:p>
            <a:r>
              <a:rPr lang="en-US" dirty="0">
                <a:solidFill>
                  <a:srgbClr val="002060"/>
                </a:solidFill>
              </a:rPr>
              <a:t>A STEP-BY-STEP GUIDE</a:t>
            </a:r>
          </a:p>
        </p:txBody>
      </p:sp>
      <p:sp>
        <p:nvSpPr>
          <p:cNvPr id="4" name="Segnaposto testo 3">
            <a:extLst>
              <a:ext uri="{FF2B5EF4-FFF2-40B4-BE49-F238E27FC236}">
                <a16:creationId xmlns:a16="http://schemas.microsoft.com/office/drawing/2014/main" id="{E73C2608-4878-D262-E614-68976DEC7F1E}"/>
              </a:ext>
            </a:extLst>
          </p:cNvPr>
          <p:cNvSpPr>
            <a:spLocks noGrp="1"/>
          </p:cNvSpPr>
          <p:nvPr>
            <p:ph type="body" idx="2"/>
          </p:nvPr>
        </p:nvSpPr>
        <p:spPr>
          <a:xfrm>
            <a:off x="4939500" y="255181"/>
            <a:ext cx="3837000" cy="4518838"/>
          </a:xfrm>
        </p:spPr>
        <p:txBody>
          <a:bodyPr>
            <a:normAutofit/>
          </a:bodyPr>
          <a:lstStyle/>
          <a:p>
            <a:pPr>
              <a:spcAft>
                <a:spcPts val="600"/>
              </a:spcAft>
              <a:buFont typeface="+mj-lt"/>
              <a:buAutoNum type="arabicPeriod"/>
            </a:pPr>
            <a:r>
              <a:rPr lang="en-US" sz="1600" dirty="0"/>
              <a:t>Download the file named “GuessTheLanguage.zip” from Moodle and </a:t>
            </a:r>
            <a:r>
              <a:rPr lang="en-US" sz="1600" b="1" u="sng" dirty="0"/>
              <a:t>unzip</a:t>
            </a:r>
            <a:r>
              <a:rPr lang="en-US" sz="1600" dirty="0"/>
              <a:t> it.</a:t>
            </a:r>
          </a:p>
          <a:p>
            <a:pPr>
              <a:spcAft>
                <a:spcPts val="600"/>
              </a:spcAft>
              <a:buFont typeface="+mj-lt"/>
              <a:buAutoNum type="arabicPeriod"/>
            </a:pPr>
            <a:r>
              <a:rPr lang="en-US" sz="1600" dirty="0"/>
              <a:t>In order to </a:t>
            </a:r>
            <a:r>
              <a:rPr lang="en-US" sz="1600" b="1" u="sng" dirty="0"/>
              <a:t>open/play </a:t>
            </a:r>
            <a:r>
              <a:rPr lang="en-US" sz="1600" dirty="0"/>
              <a:t>the game: open the file named “index.html” in a Web browser of your choice, then click the “Start game” button.</a:t>
            </a:r>
          </a:p>
          <a:p>
            <a:pPr>
              <a:spcAft>
                <a:spcPts val="600"/>
              </a:spcAft>
              <a:buFont typeface="+mj-lt"/>
              <a:buAutoNum type="arabicPeriod"/>
            </a:pPr>
            <a:r>
              <a:rPr lang="en-US" sz="1600" dirty="0"/>
              <a:t>In order to </a:t>
            </a:r>
            <a:r>
              <a:rPr lang="en-US" sz="1600" b="1" u="sng" dirty="0"/>
              <a:t>modify/add a language</a:t>
            </a:r>
            <a:r>
              <a:rPr lang="en-US" sz="1600" dirty="0"/>
              <a:t> to the game: right-click on the file named “constants.js” and open it with Notepad++ or a similar code editor.</a:t>
            </a:r>
          </a:p>
        </p:txBody>
      </p:sp>
      <p:sp>
        <p:nvSpPr>
          <p:cNvPr id="5" name="Segnaposto numero diapositiva 4">
            <a:extLst>
              <a:ext uri="{FF2B5EF4-FFF2-40B4-BE49-F238E27FC236}">
                <a16:creationId xmlns:a16="http://schemas.microsoft.com/office/drawing/2014/main" id="{65C14E7C-6FC6-982F-FFFE-38B4DE2619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54621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D09D00DC-001E-A9F5-317C-EDA5B3BF785A}"/>
              </a:ext>
            </a:extLst>
          </p:cNvPr>
          <p:cNvSpPr>
            <a:spLocks noGrp="1"/>
          </p:cNvSpPr>
          <p:nvPr>
            <p:ph type="body" idx="2"/>
          </p:nvPr>
        </p:nvSpPr>
        <p:spPr>
          <a:xfrm>
            <a:off x="5571460" y="0"/>
            <a:ext cx="2743201" cy="5143499"/>
          </a:xfrm>
        </p:spPr>
        <p:txBody>
          <a:bodyPr>
            <a:normAutofit fontScale="62500" lnSpcReduction="20000"/>
          </a:bodyPr>
          <a:lstStyle/>
          <a:p>
            <a:pPr marL="114300" indent="0">
              <a:buNone/>
            </a:pPr>
            <a:r>
              <a:rPr lang="en-US" dirty="0"/>
              <a:t>const languages = [  </a:t>
            </a:r>
          </a:p>
          <a:p>
            <a:pPr marL="114300" indent="0">
              <a:buNone/>
            </a:pPr>
            <a:endParaRPr lang="en-US" dirty="0"/>
          </a:p>
          <a:p>
            <a:pPr marL="114300" indent="0">
              <a:buNone/>
            </a:pPr>
            <a:r>
              <a:rPr lang="en-US" dirty="0"/>
              <a:t>{    </a:t>
            </a:r>
          </a:p>
          <a:p>
            <a:pPr marL="114300" indent="0">
              <a:buNone/>
            </a:pPr>
            <a:endParaRPr lang="en-US" dirty="0"/>
          </a:p>
          <a:p>
            <a:pPr marL="114300" indent="0">
              <a:buNone/>
            </a:pPr>
            <a:r>
              <a:rPr lang="en-US" dirty="0"/>
              <a:t>"language": "Chinese",   </a:t>
            </a:r>
          </a:p>
          <a:p>
            <a:pPr marL="114300" indent="0">
              <a:buNone/>
            </a:pPr>
            <a:endParaRPr lang="en-US" dirty="0"/>
          </a:p>
          <a:p>
            <a:pPr marL="114300" indent="0">
              <a:buNone/>
            </a:pPr>
            <a:r>
              <a:rPr lang="en-US" dirty="0"/>
              <a:t>"</a:t>
            </a:r>
            <a:r>
              <a:rPr lang="en-US" dirty="0" err="1"/>
              <a:t>feat_hand_arm</a:t>
            </a:r>
            <a:r>
              <a:rPr lang="en-US" dirty="0"/>
              <a:t>": false,   </a:t>
            </a:r>
          </a:p>
          <a:p>
            <a:pPr marL="114300" indent="0">
              <a:buNone/>
            </a:pPr>
            <a:r>
              <a:rPr lang="en-US" dirty="0"/>
              <a:t> "</a:t>
            </a:r>
            <a:r>
              <a:rPr lang="en-US" dirty="0" err="1"/>
              <a:t>feat_cha_for_tea</a:t>
            </a:r>
            <a:r>
              <a:rPr lang="en-US" dirty="0"/>
              <a:t>": true,    </a:t>
            </a:r>
          </a:p>
          <a:p>
            <a:pPr marL="114300" indent="0">
              <a:buNone/>
            </a:pPr>
            <a:r>
              <a:rPr lang="en-US" dirty="0"/>
              <a:t>"feat_20_base": false,    </a:t>
            </a:r>
          </a:p>
          <a:p>
            <a:pPr marL="114300" indent="0">
              <a:buNone/>
            </a:pPr>
            <a:r>
              <a:rPr lang="en-US" dirty="0"/>
              <a:t>"</a:t>
            </a:r>
            <a:r>
              <a:rPr lang="en-US" dirty="0" err="1"/>
              <a:t>feat_reduplication</a:t>
            </a:r>
            <a:r>
              <a:rPr lang="en-US" dirty="0"/>
              <a:t>": true,   </a:t>
            </a:r>
          </a:p>
          <a:p>
            <a:pPr marL="114300" indent="0">
              <a:buNone/>
            </a:pPr>
            <a:r>
              <a:rPr lang="en-US" dirty="0"/>
              <a:t>"</a:t>
            </a:r>
            <a:r>
              <a:rPr lang="en-US" dirty="0" err="1"/>
              <a:t>feat_politeness</a:t>
            </a:r>
            <a:r>
              <a:rPr lang="en-US" dirty="0"/>
              <a:t>": true,   </a:t>
            </a:r>
          </a:p>
          <a:p>
            <a:pPr marL="114300" indent="0">
              <a:buNone/>
            </a:pPr>
            <a:r>
              <a:rPr lang="en-US" dirty="0"/>
              <a:t>"</a:t>
            </a:r>
            <a:r>
              <a:rPr lang="en-US" dirty="0" err="1"/>
              <a:t>feat_grammatical_gender</a:t>
            </a:r>
            <a:r>
              <a:rPr lang="en-US" dirty="0"/>
              <a:t>": false,    </a:t>
            </a:r>
          </a:p>
          <a:p>
            <a:pPr marL="114300" indent="0">
              <a:buNone/>
            </a:pPr>
            <a:r>
              <a:rPr lang="en-US" dirty="0"/>
              <a:t>"</a:t>
            </a:r>
            <a:r>
              <a:rPr lang="en-US" dirty="0" err="1"/>
              <a:t>feat_definite_article</a:t>
            </a:r>
            <a:r>
              <a:rPr lang="en-US" dirty="0"/>
              <a:t>": false,    </a:t>
            </a:r>
          </a:p>
          <a:p>
            <a:pPr marL="114300" indent="0">
              <a:buNone/>
            </a:pPr>
            <a:r>
              <a:rPr lang="en-US" dirty="0"/>
              <a:t>"</a:t>
            </a:r>
            <a:r>
              <a:rPr lang="en-US" dirty="0" err="1"/>
              <a:t>feat_indefinite_article</a:t>
            </a:r>
            <a:r>
              <a:rPr lang="en-US" dirty="0"/>
              <a:t>": false,   </a:t>
            </a:r>
          </a:p>
          <a:p>
            <a:pPr marL="114300" indent="0">
              <a:buNone/>
            </a:pPr>
            <a:r>
              <a:rPr lang="en-US" dirty="0"/>
              <a:t>"</a:t>
            </a:r>
            <a:r>
              <a:rPr lang="en-US" dirty="0" err="1"/>
              <a:t>feat_self_and_reflexive</a:t>
            </a:r>
            <a:r>
              <a:rPr lang="en-US" dirty="0"/>
              <a:t>": false,   </a:t>
            </a:r>
          </a:p>
          <a:p>
            <a:pPr marL="114300" indent="0">
              <a:buNone/>
            </a:pPr>
            <a:r>
              <a:rPr lang="en-US" dirty="0"/>
              <a:t>"</a:t>
            </a:r>
            <a:r>
              <a:rPr lang="en-US" dirty="0" err="1"/>
              <a:t>feat_tone</a:t>
            </a:r>
            <a:r>
              <a:rPr lang="en-US" dirty="0"/>
              <a:t>": true,   </a:t>
            </a:r>
          </a:p>
          <a:p>
            <a:pPr marL="114300" indent="0">
              <a:buNone/>
            </a:pPr>
            <a:r>
              <a:rPr lang="en-US" dirty="0"/>
              <a:t>"</a:t>
            </a:r>
            <a:r>
              <a:rPr lang="en-US" dirty="0" err="1"/>
              <a:t>feat_pro_drop</a:t>
            </a:r>
            <a:r>
              <a:rPr lang="en-US" dirty="0"/>
              <a:t>": true,    </a:t>
            </a:r>
          </a:p>
          <a:p>
            <a:pPr marL="114300" indent="0">
              <a:buNone/>
            </a:pPr>
            <a:r>
              <a:rPr lang="en-US" dirty="0"/>
              <a:t>"</a:t>
            </a:r>
            <a:r>
              <a:rPr lang="en-US" dirty="0" err="1"/>
              <a:t>feat_future_morphology</a:t>
            </a:r>
            <a:r>
              <a:rPr lang="en-US" dirty="0"/>
              <a:t>": false,    </a:t>
            </a:r>
          </a:p>
          <a:p>
            <a:pPr marL="114300" indent="0">
              <a:buNone/>
            </a:pPr>
            <a:r>
              <a:rPr lang="en-US" dirty="0"/>
              <a:t>"</a:t>
            </a:r>
            <a:r>
              <a:rPr lang="en-US" dirty="0" err="1"/>
              <a:t>feat_imperative_morphology</a:t>
            </a:r>
            <a:r>
              <a:rPr lang="en-US" dirty="0"/>
              <a:t>": false,    </a:t>
            </a:r>
          </a:p>
          <a:p>
            <a:pPr marL="114300" indent="0">
              <a:buNone/>
            </a:pPr>
            <a:r>
              <a:rPr lang="en-US" dirty="0"/>
              <a:t>"</a:t>
            </a:r>
            <a:r>
              <a:rPr lang="en-US" dirty="0" err="1"/>
              <a:t>feat_past_morphology</a:t>
            </a:r>
            <a:r>
              <a:rPr lang="en-US" dirty="0"/>
              <a:t>": false,    </a:t>
            </a:r>
          </a:p>
          <a:p>
            <a:pPr marL="114300" indent="0">
              <a:buNone/>
            </a:pPr>
            <a:r>
              <a:rPr lang="en-US" dirty="0"/>
              <a:t>"</a:t>
            </a:r>
            <a:r>
              <a:rPr lang="en-US" dirty="0" err="1"/>
              <a:t>feat_order_adj_n</a:t>
            </a:r>
            <a:r>
              <a:rPr lang="en-US" dirty="0"/>
              <a:t>": true,   </a:t>
            </a:r>
          </a:p>
          <a:p>
            <a:pPr marL="114300" indent="0">
              <a:buNone/>
            </a:pPr>
            <a:r>
              <a:rPr lang="en-US" dirty="0"/>
              <a:t>"</a:t>
            </a:r>
            <a:r>
              <a:rPr lang="en-US" dirty="0" err="1"/>
              <a:t>feat_svo</a:t>
            </a:r>
            <a:r>
              <a:rPr lang="en-US" dirty="0"/>
              <a:t>": true,    </a:t>
            </a:r>
          </a:p>
          <a:p>
            <a:pPr marL="114300" indent="0">
              <a:buNone/>
            </a:pPr>
            <a:r>
              <a:rPr lang="en-US" dirty="0"/>
              <a:t>"</a:t>
            </a:r>
            <a:r>
              <a:rPr lang="en-US" dirty="0" err="1"/>
              <a:t>feat_order_possessor_n</a:t>
            </a:r>
            <a:r>
              <a:rPr lang="en-US" dirty="0"/>
              <a:t>": true,    </a:t>
            </a:r>
          </a:p>
          <a:p>
            <a:pPr marL="114300" indent="0">
              <a:buNone/>
            </a:pPr>
            <a:r>
              <a:rPr lang="en-US" dirty="0"/>
              <a:t>"</a:t>
            </a:r>
            <a:r>
              <a:rPr lang="en-US" dirty="0" err="1"/>
              <a:t>feat_wh_fronting</a:t>
            </a:r>
            <a:r>
              <a:rPr lang="en-US" dirty="0"/>
              <a:t>": false,   </a:t>
            </a:r>
          </a:p>
          <a:p>
            <a:pPr marL="114300" indent="0">
              <a:buNone/>
            </a:pPr>
            <a:r>
              <a:rPr lang="en-US" dirty="0"/>
              <a:t>"</a:t>
            </a:r>
            <a:r>
              <a:rPr lang="en-US" dirty="0" err="1"/>
              <a:t>feat_order_preposition_n</a:t>
            </a:r>
            <a:r>
              <a:rPr lang="en-US" dirty="0"/>
              <a:t>": false </a:t>
            </a:r>
          </a:p>
          <a:p>
            <a:pPr marL="114300" indent="0">
              <a:buNone/>
            </a:pPr>
            <a:endParaRPr lang="en-US" dirty="0"/>
          </a:p>
          <a:p>
            <a:pPr marL="114300" indent="0">
              <a:buNone/>
            </a:pPr>
            <a:r>
              <a:rPr lang="en-US" dirty="0"/>
              <a:t>},</a:t>
            </a:r>
          </a:p>
        </p:txBody>
      </p:sp>
      <p:sp>
        <p:nvSpPr>
          <p:cNvPr id="5" name="Segnaposto testo 3">
            <a:extLst>
              <a:ext uri="{FF2B5EF4-FFF2-40B4-BE49-F238E27FC236}">
                <a16:creationId xmlns:a16="http://schemas.microsoft.com/office/drawing/2014/main" id="{E6B51242-348D-025F-9D3E-60B415201C0F}"/>
              </a:ext>
            </a:extLst>
          </p:cNvPr>
          <p:cNvSpPr txBox="1">
            <a:spLocks/>
          </p:cNvSpPr>
          <p:nvPr/>
        </p:nvSpPr>
        <p:spPr>
          <a:xfrm>
            <a:off x="262528" y="221955"/>
            <a:ext cx="4064922" cy="469959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pPr marL="114300" indent="0">
              <a:spcAft>
                <a:spcPts val="600"/>
              </a:spcAft>
              <a:buNone/>
            </a:pPr>
            <a:r>
              <a:rPr lang="en-US" sz="1600" dirty="0">
                <a:solidFill>
                  <a:srgbClr val="002060"/>
                </a:solidFill>
              </a:rPr>
              <a:t>Lines 1 to 124 contain the features of the game and all related information, whereas lines 126 to the end contain the languages and all related information. </a:t>
            </a:r>
          </a:p>
          <a:p>
            <a:pPr marL="114300" indent="0">
              <a:spcAft>
                <a:spcPts val="600"/>
              </a:spcAft>
              <a:buNone/>
            </a:pPr>
            <a:r>
              <a:rPr lang="en-US" sz="1600" dirty="0">
                <a:solidFill>
                  <a:srgbClr val="002060"/>
                </a:solidFill>
              </a:rPr>
              <a:t>Each feature and each language is stored as a single unit in between </a:t>
            </a:r>
            <a:r>
              <a:rPr lang="en-US" sz="1600" dirty="0">
                <a:solidFill>
                  <a:srgbClr val="F74B15"/>
                </a:solidFill>
              </a:rPr>
              <a:t>{}</a:t>
            </a:r>
            <a:r>
              <a:rPr lang="en-US" sz="1600" dirty="0">
                <a:solidFill>
                  <a:srgbClr val="002060"/>
                </a:solidFill>
              </a:rPr>
              <a:t>. </a:t>
            </a:r>
          </a:p>
          <a:p>
            <a:pPr marL="114300" indent="0">
              <a:spcAft>
                <a:spcPts val="600"/>
              </a:spcAft>
              <a:buNone/>
            </a:pPr>
            <a:r>
              <a:rPr lang="en-US" sz="1600" dirty="0">
                <a:solidFill>
                  <a:srgbClr val="002060"/>
                </a:solidFill>
              </a:rPr>
              <a:t>Information related to each unit consists of a number of attribute-value pairs, written as follows:</a:t>
            </a:r>
          </a:p>
          <a:p>
            <a:pPr marL="114300" indent="0" algn="ctr">
              <a:spcAft>
                <a:spcPts val="600"/>
              </a:spcAft>
              <a:buNone/>
            </a:pPr>
            <a:r>
              <a:rPr lang="en-US" sz="1600" b="1" dirty="0">
                <a:solidFill>
                  <a:srgbClr val="002060"/>
                </a:solidFill>
              </a:rPr>
              <a:t>“</a:t>
            </a:r>
            <a:r>
              <a:rPr lang="en-US" sz="1600" b="1" dirty="0" err="1">
                <a:solidFill>
                  <a:srgbClr val="002060"/>
                </a:solidFill>
              </a:rPr>
              <a:t>attribute_name</a:t>
            </a:r>
            <a:r>
              <a:rPr lang="en-US" sz="1600" b="1" dirty="0">
                <a:solidFill>
                  <a:srgbClr val="002060"/>
                </a:solidFill>
              </a:rPr>
              <a:t>”: </a:t>
            </a:r>
            <a:r>
              <a:rPr lang="en-US" sz="1600" b="1" dirty="0" err="1">
                <a:solidFill>
                  <a:srgbClr val="002060"/>
                </a:solidFill>
              </a:rPr>
              <a:t>attribute_value</a:t>
            </a:r>
            <a:r>
              <a:rPr lang="en-US" sz="1600" b="1" dirty="0">
                <a:solidFill>
                  <a:srgbClr val="002060"/>
                </a:solidFill>
              </a:rPr>
              <a:t>,</a:t>
            </a:r>
          </a:p>
        </p:txBody>
      </p:sp>
      <p:sp>
        <p:nvSpPr>
          <p:cNvPr id="2" name="Segnaposto numero diapositiva 1">
            <a:extLst>
              <a:ext uri="{FF2B5EF4-FFF2-40B4-BE49-F238E27FC236}">
                <a16:creationId xmlns:a16="http://schemas.microsoft.com/office/drawing/2014/main" id="{7050C898-57E7-AE4E-9FC7-63C2A6AC53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96332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EF6C4-76B7-45A0-8CB3-FBD6013CA78A}"/>
              </a:ext>
            </a:extLst>
          </p:cNvPr>
          <p:cNvSpPr>
            <a:spLocks noGrp="1"/>
          </p:cNvSpPr>
          <p:nvPr>
            <p:ph type="title"/>
          </p:nvPr>
        </p:nvSpPr>
        <p:spPr>
          <a:xfrm>
            <a:off x="701749" y="584791"/>
            <a:ext cx="7668551" cy="3997842"/>
          </a:xfrm>
        </p:spPr>
        <p:txBody>
          <a:bodyPr>
            <a:normAutofit fontScale="90000"/>
          </a:bodyPr>
          <a:lstStyle/>
          <a:p>
            <a:pPr algn="l"/>
            <a:r>
              <a:rPr lang="en-US" sz="2000" dirty="0">
                <a:solidFill>
                  <a:srgbClr val="F74B15"/>
                </a:solidFill>
              </a:rPr>
              <a:t>NOTA BENE: </a:t>
            </a:r>
            <a:br>
              <a:rPr lang="en-US" sz="2000" dirty="0">
                <a:solidFill>
                  <a:srgbClr val="F74B15"/>
                </a:solidFill>
              </a:rPr>
            </a:br>
            <a:br>
              <a:rPr lang="en-US" sz="2000" dirty="0">
                <a:solidFill>
                  <a:srgbClr val="F74B15"/>
                </a:solidFill>
              </a:rPr>
            </a:br>
            <a:r>
              <a:rPr lang="en-US" sz="2000" dirty="0">
                <a:solidFill>
                  <a:srgbClr val="002060"/>
                </a:solidFill>
              </a:rPr>
              <a:t>the attribute name must be written </a:t>
            </a:r>
            <a:r>
              <a:rPr lang="en-US" sz="2000" b="1" dirty="0">
                <a:solidFill>
                  <a:srgbClr val="002060"/>
                </a:solidFill>
              </a:rPr>
              <a:t>between quotation marks</a:t>
            </a:r>
            <a:r>
              <a:rPr lang="en-US" sz="2000" dirty="0">
                <a:solidFill>
                  <a:srgbClr val="002060"/>
                </a:solidFill>
              </a:rPr>
              <a:t>, and the true or false value is written between quotation marks. </a:t>
            </a:r>
            <a:br>
              <a:rPr lang="en-US" sz="2000" dirty="0">
                <a:solidFill>
                  <a:srgbClr val="002060"/>
                </a:solidFill>
              </a:rPr>
            </a:br>
            <a:br>
              <a:rPr lang="en-US" sz="2000" dirty="0">
                <a:solidFill>
                  <a:srgbClr val="002060"/>
                </a:solidFill>
              </a:rPr>
            </a:br>
            <a:r>
              <a:rPr lang="en-US" sz="2000" dirty="0">
                <a:solidFill>
                  <a:srgbClr val="002060"/>
                </a:solidFill>
              </a:rPr>
              <a:t>The comma at the end of each line is </a:t>
            </a:r>
            <a:r>
              <a:rPr lang="en-US" sz="2000" b="1" dirty="0">
                <a:solidFill>
                  <a:srgbClr val="002060"/>
                </a:solidFill>
              </a:rPr>
              <a:t>mandatory</a:t>
            </a:r>
            <a:r>
              <a:rPr lang="en-US" sz="2000" dirty="0">
                <a:solidFill>
                  <a:srgbClr val="002060"/>
                </a:solidFill>
              </a:rPr>
              <a:t>, except for the last line.</a:t>
            </a:r>
            <a:br>
              <a:rPr lang="en-US" sz="2000" dirty="0">
                <a:solidFill>
                  <a:srgbClr val="002060"/>
                </a:solidFill>
              </a:rPr>
            </a:br>
            <a:br>
              <a:rPr lang="en-US" sz="2000" dirty="0">
                <a:solidFill>
                  <a:srgbClr val="002060"/>
                </a:solidFill>
              </a:rPr>
            </a:br>
            <a:r>
              <a:rPr lang="en-US" sz="2000" dirty="0">
                <a:solidFill>
                  <a:srgbClr val="002060"/>
                </a:solidFill>
              </a:rPr>
              <a:t>All lines contained between the </a:t>
            </a:r>
            <a:r>
              <a:rPr lang="en-US" sz="2000" b="1" dirty="0">
                <a:solidFill>
                  <a:srgbClr val="002060"/>
                </a:solidFill>
              </a:rPr>
              <a:t>comment marks /* and */ </a:t>
            </a:r>
            <a:r>
              <a:rPr lang="en-US" sz="2000" dirty="0">
                <a:solidFill>
                  <a:srgbClr val="002060"/>
                </a:solidFill>
              </a:rPr>
              <a:t>are commented lines, which will not be read by the browser while playing the game. </a:t>
            </a:r>
            <a:br>
              <a:rPr lang="en-US" sz="2000" dirty="0">
                <a:solidFill>
                  <a:srgbClr val="002060"/>
                </a:solidFill>
              </a:rPr>
            </a:br>
            <a:br>
              <a:rPr lang="en-US" sz="2000" dirty="0">
                <a:solidFill>
                  <a:srgbClr val="002060"/>
                </a:solidFill>
              </a:rPr>
            </a:br>
            <a:r>
              <a:rPr lang="en-US" sz="2000" b="1" dirty="0">
                <a:solidFill>
                  <a:srgbClr val="002060"/>
                </a:solidFill>
              </a:rPr>
              <a:t>To uncomment </a:t>
            </a:r>
            <a:r>
              <a:rPr lang="en-US" sz="2000" dirty="0">
                <a:solidFill>
                  <a:srgbClr val="002060"/>
                </a:solidFill>
              </a:rPr>
              <a:t>the lines, and make them readable by the browser, delete the marks.</a:t>
            </a:r>
          </a:p>
        </p:txBody>
      </p:sp>
      <p:sp>
        <p:nvSpPr>
          <p:cNvPr id="3" name="Segnaposto numero diapositiva 2">
            <a:extLst>
              <a:ext uri="{FF2B5EF4-FFF2-40B4-BE49-F238E27FC236}">
                <a16:creationId xmlns:a16="http://schemas.microsoft.com/office/drawing/2014/main" id="{27025119-AE9C-2245-2512-49BFF18AC4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936966143"/>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1075</Words>
  <Application>Microsoft Office PowerPoint</Application>
  <PresentationFormat>Presentazione su schermo (16:9)</PresentationFormat>
  <Paragraphs>107</Paragraphs>
  <Slides>13</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Open Sans</vt:lpstr>
      <vt:lpstr>Calibri</vt:lpstr>
      <vt:lpstr>Economica</vt:lpstr>
      <vt:lpstr>Luxe</vt:lpstr>
      <vt:lpstr>Guess the Language! Understanding the code</vt:lpstr>
      <vt:lpstr>The code:</vt:lpstr>
      <vt:lpstr>The components of the code 1/3</vt:lpstr>
      <vt:lpstr>The components of the code 2/3</vt:lpstr>
      <vt:lpstr>The components of the code 3/3</vt:lpstr>
      <vt:lpstr>Constants.js</vt:lpstr>
      <vt:lpstr>How to create a personalized version of the game on your computer:</vt:lpstr>
      <vt:lpstr>Presentazione standard di PowerPoint</vt:lpstr>
      <vt:lpstr>NOTA BENE:   the attribute name must be written between quotation marks, and the true or false value is written between quotation marks.   The comma at the end of each line is mandatory, except for the last line.  All lines contained between the comment marks /* and */ are commented lines, which will not be read by the browser while playing the game.   To uncomment the lines, and make them readable by the browser, delete the marks.</vt:lpstr>
      <vt:lpstr>Presentazione standard di PowerPoint</vt:lpstr>
      <vt:lpstr>Presentazione standard di PowerPoint</vt:lpstr>
      <vt:lpstr>TROUBLESHOOTING: </vt:lpstr>
      <vt:lpstr>Have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Guess the Language! Understanding the code</dc:title>
  <cp:lastModifiedBy>Margherita Pallottino</cp:lastModifiedBy>
  <cp:revision>18</cp:revision>
  <dcterms:modified xsi:type="dcterms:W3CDTF">2022-11-04T08:54:12Z</dcterms:modified>
</cp:coreProperties>
</file>